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91" r:id="rId3"/>
    <p:sldId id="293" r:id="rId4"/>
    <p:sldId id="334" r:id="rId5"/>
    <p:sldId id="297" r:id="rId6"/>
    <p:sldId id="335" r:id="rId7"/>
    <p:sldId id="344" r:id="rId8"/>
    <p:sldId id="345" r:id="rId9"/>
    <p:sldId id="346" r:id="rId10"/>
    <p:sldId id="358" r:id="rId11"/>
    <p:sldId id="347" r:id="rId12"/>
    <p:sldId id="348" r:id="rId13"/>
    <p:sldId id="301" r:id="rId14"/>
    <p:sldId id="349" r:id="rId15"/>
    <p:sldId id="350" r:id="rId16"/>
    <p:sldId id="319" r:id="rId17"/>
    <p:sldId id="351" r:id="rId18"/>
    <p:sldId id="352" r:id="rId19"/>
    <p:sldId id="327" r:id="rId20"/>
    <p:sldId id="353" r:id="rId21"/>
    <p:sldId id="354" r:id="rId22"/>
    <p:sldId id="355" r:id="rId23"/>
    <p:sldId id="340" r:id="rId24"/>
    <p:sldId id="342" r:id="rId25"/>
    <p:sldId id="356" r:id="rId26"/>
    <p:sldId id="357" r:id="rId27"/>
    <p:sldId id="294" r:id="rId28"/>
    <p:sldId id="295" r:id="rId29"/>
    <p:sldId id="289" r:id="rId30"/>
    <p:sldId id="332" r:id="rId31"/>
    <p:sldId id="333" r:id="rId32"/>
    <p:sldId id="277" r:id="rId33"/>
    <p:sldId id="27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07AE1-3E45-4415-B23B-5F744DBC4410}" v="25" dt="2022-11-24T14:41:18.122"/>
    <p1510:client id="{2988B1C2-034F-470E-9A61-5393A06BF152}" v="7" dt="2022-11-24T14:41:57.229"/>
    <p1510:client id="{35C85B64-C0DC-42C6-A877-20C82C094D0A}" v="102" dt="2022-11-24T17:15:22.480"/>
    <p1510:client id="{57F822E1-D027-412E-AB34-81EFCEAA4BD5}" v="90" dt="2022-11-24T18:42:18.691"/>
    <p1510:client id="{C10CF1AB-67FB-4C2C-AE02-6F1EA71EDF56}" v="945" dt="2022-11-24T18:35:23.075"/>
    <p1510:client id="{C153983F-2A94-4D5E-BF83-C5C1F1399F2F}" v="3836" dt="2022-11-24T17:08:15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733544" y="3503271"/>
            <a:ext cx="6724918" cy="120032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>
                <a:solidFill>
                  <a:srgbClr val="FFFF00"/>
                </a:solidFill>
              </a:rPr>
              <a:t>VUE</a:t>
            </a:r>
            <a:r>
              <a:rPr lang="en-US" altLang="ko-KR" sz="3600" spc="-300">
                <a:solidFill>
                  <a:schemeClr val="bg1"/>
                </a:solidFill>
              </a:rPr>
              <a:t>,</a:t>
            </a:r>
            <a:r>
              <a:rPr lang="ko-KR" altLang="en-US" sz="3600" spc="-300">
                <a:solidFill>
                  <a:schemeClr val="bg1"/>
                </a:solidFill>
              </a:rPr>
              <a:t> </a:t>
            </a:r>
            <a:r>
              <a:rPr lang="en-US" altLang="ko-KR" sz="3600" spc="-300">
                <a:solidFill>
                  <a:srgbClr val="FFFF00"/>
                </a:solidFill>
              </a:rPr>
              <a:t>PY</a:t>
            </a:r>
            <a:r>
              <a:rPr lang="en-US" altLang="ko-KR" sz="3600" spc="-300">
                <a:solidFill>
                  <a:schemeClr val="bg1"/>
                </a:solidFill>
              </a:rPr>
              <a:t>THON, DJAN</a:t>
            </a:r>
            <a:r>
              <a:rPr lang="en-US" altLang="ko-KR" sz="3600" spc="-300">
                <a:solidFill>
                  <a:srgbClr val="FFFF00"/>
                </a:solidFill>
              </a:rPr>
              <a:t>GO</a:t>
            </a:r>
            <a:r>
              <a:rPr lang="ko-KR" altLang="en-US" sz="3600" spc="-300">
                <a:solidFill>
                  <a:schemeClr val="bg1"/>
                </a:solidFill>
              </a:rPr>
              <a:t>를 이용한</a:t>
            </a:r>
            <a:endParaRPr lang="en-US" altLang="ko-KR" sz="3600" spc="-300">
              <a:solidFill>
                <a:schemeClr val="bg1"/>
              </a:solidFill>
            </a:endParaRPr>
          </a:p>
          <a:p>
            <a:pPr algn="ctr"/>
            <a:r>
              <a:rPr lang="ko-KR" altLang="en-US" sz="3600" spc="-300">
                <a:solidFill>
                  <a:schemeClr val="bg1"/>
                </a:solidFill>
              </a:rPr>
              <a:t>영화 추천 프로젝트</a:t>
            </a:r>
            <a:endParaRPr lang="en-US" altLang="ko-KR" sz="3600" spc="-300">
              <a:solidFill>
                <a:schemeClr val="bg1"/>
              </a:solidFill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517842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2505402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465060" y="5159348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solidFill>
                  <a:schemeClr val="bg1"/>
                </a:solidFill>
              </a:rPr>
              <a:t>김태영</a:t>
            </a:r>
            <a:endParaRPr lang="en-US" altLang="ko-KR" sz="2800">
              <a:solidFill>
                <a:schemeClr val="bg1"/>
              </a:solidFill>
            </a:endParaRPr>
          </a:p>
          <a:p>
            <a:pPr algn="ctr"/>
            <a:r>
              <a:rPr lang="ko-KR" altLang="en-US" sz="2800">
                <a:solidFill>
                  <a:schemeClr val="bg1"/>
                </a:solidFill>
              </a:rPr>
              <a:t>최선호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</a:rPr>
              <a:t>2022</a:t>
            </a:r>
            <a:r>
              <a:rPr lang="ko-KR" altLang="en-US" sz="1200">
                <a:solidFill>
                  <a:schemeClr val="bg1"/>
                </a:solidFill>
              </a:rPr>
              <a:t>년 </a:t>
            </a:r>
            <a:r>
              <a:rPr lang="en-US" altLang="ko-KR" sz="1200">
                <a:solidFill>
                  <a:schemeClr val="bg1"/>
                </a:solidFill>
              </a:rPr>
              <a:t>11</a:t>
            </a:r>
            <a:r>
              <a:rPr lang="ko-KR" altLang="en-US" sz="1200">
                <a:solidFill>
                  <a:schemeClr val="bg1"/>
                </a:solidFill>
              </a:rPr>
              <a:t>월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F4535C92-A5FF-C256-BE95-FF2E279E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27" y="685748"/>
            <a:ext cx="4473145" cy="16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 err="1">
                <a:solidFill>
                  <a:schemeClr val="bg1"/>
                </a:solidFill>
              </a:rPr>
              <a:t>메인페이지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507965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API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호출로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현재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상영중인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인기있는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높은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평점의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출력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6" descr="텍스트, 다른, 가장, 묶음이(가) 표시된 사진&#10;&#10;자동 생성된 설명">
            <a:extLst>
              <a:ext uri="{FF2B5EF4-FFF2-40B4-BE49-F238E27FC236}">
                <a16:creationId xmlns:a16="http://schemas.microsoft.com/office/drawing/2014/main" id="{D8EAE883-EEC7-3250-376B-2E4B9D421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25" y="1089212"/>
            <a:ext cx="9139173" cy="485254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39578A6-056B-9E56-7166-16D12CD666F1}"/>
              </a:ext>
            </a:extLst>
          </p:cNvPr>
          <p:cNvGrpSpPr/>
          <p:nvPr/>
        </p:nvGrpSpPr>
        <p:grpSpPr>
          <a:xfrm>
            <a:off x="1571121" y="1308645"/>
            <a:ext cx="8951486" cy="3567205"/>
            <a:chOff x="1571121" y="1308645"/>
            <a:chExt cx="8951486" cy="356720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6D0532A-0008-3111-C035-68C4825C47CB}"/>
                </a:ext>
              </a:extLst>
            </p:cNvPr>
            <p:cNvSpPr/>
            <p:nvPr/>
          </p:nvSpPr>
          <p:spPr>
            <a:xfrm>
              <a:off x="1571121" y="1308645"/>
              <a:ext cx="8948613" cy="162169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3CE16E-96C1-C59B-50AA-51194D68CA0B}"/>
                </a:ext>
              </a:extLst>
            </p:cNvPr>
            <p:cNvSpPr/>
            <p:nvPr/>
          </p:nvSpPr>
          <p:spPr>
            <a:xfrm>
              <a:off x="1573994" y="3254158"/>
              <a:ext cx="8948613" cy="162169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255BA21-E35B-C6C1-2ABB-63D40A2F0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05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회원가입 로그인 등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331087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JWT를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이용한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회원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가입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기능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구현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914144" y="5462994"/>
            <a:ext cx="2038350" cy="383949"/>
            <a:chOff x="2028825" y="5485953"/>
            <a:chExt cx="2038350" cy="383949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302442" y="5562125"/>
              <a:ext cx="1491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회원가입 페이지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715315" y="5462993"/>
            <a:ext cx="2038350" cy="403028"/>
            <a:chOff x="2028825" y="5485953"/>
            <a:chExt cx="2038350" cy="40302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187830" y="5581204"/>
              <a:ext cx="172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비밀번호 일치 확인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87180" y="5462993"/>
            <a:ext cx="2038350" cy="403028"/>
            <a:chOff x="2028825" y="5485953"/>
            <a:chExt cx="2038350" cy="403028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277599" y="5581204"/>
              <a:ext cx="15408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아이디 중복 확인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108823" y="5462993"/>
            <a:ext cx="2358338" cy="618471"/>
            <a:chOff x="1868834" y="5485953"/>
            <a:chExt cx="2358338" cy="61847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1868834" y="5581204"/>
              <a:ext cx="2358338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>
                  <a:latin typeface="Arial"/>
                  <a:cs typeface="Arial"/>
                </a:rPr>
                <a:t>가입 성공: </a:t>
              </a:r>
              <a:r>
                <a:rPr lang="ko-KR" altLang="en-US" sz="1400" err="1">
                  <a:latin typeface="Arial"/>
                  <a:cs typeface="Arial"/>
                </a:rPr>
                <a:t>메인페이지</a:t>
              </a:r>
              <a:r>
                <a:rPr lang="ko-KR" altLang="en-US" sz="1400">
                  <a:latin typeface="Arial"/>
                  <a:cs typeface="Arial"/>
                </a:rPr>
                <a:t> 이동</a:t>
              </a:r>
            </a:p>
            <a:p>
              <a:pPr algn="ctr"/>
              <a:r>
                <a:rPr lang="ko-KR" altLang="en-US" sz="1400">
                  <a:latin typeface="Arial"/>
                  <a:cs typeface="Arial"/>
                </a:rPr>
                <a:t>유저 정보 전송</a:t>
              </a:r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그림 6">
            <a:extLst>
              <a:ext uri="{FF2B5EF4-FFF2-40B4-BE49-F238E27FC236}">
                <a16:creationId xmlns:a16="http://schemas.microsoft.com/office/drawing/2014/main" id="{B2B55AC0-5558-891E-5196-F13161AF0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8" b="2041"/>
          <a:stretch/>
        </p:blipFill>
        <p:spPr>
          <a:xfrm>
            <a:off x="6255850" y="2016614"/>
            <a:ext cx="2509838" cy="3086100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E7BAE2B7-8919-B632-CCE9-5F919ABA6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2" r="2534" b="297"/>
          <a:stretch/>
        </p:blipFill>
        <p:spPr>
          <a:xfrm>
            <a:off x="3471375" y="2016614"/>
            <a:ext cx="2514600" cy="3086100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8883E3E1-10AB-9629-EBE5-4AB047B7D1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3" t="1583" r="712" b="293"/>
          <a:stretch/>
        </p:blipFill>
        <p:spPr>
          <a:xfrm>
            <a:off x="659912" y="2016614"/>
            <a:ext cx="2540000" cy="3086100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6720F9AE-124C-4C12-7AF6-F80FCEF52E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41" t="100" r="270" b="14294"/>
          <a:stretch/>
        </p:blipFill>
        <p:spPr>
          <a:xfrm>
            <a:off x="9037150" y="2016614"/>
            <a:ext cx="2503488" cy="3086100"/>
          </a:xfrm>
          <a:prstGeom prst="rect">
            <a:avLst/>
          </a:prstGeom>
        </p:spPr>
      </p:pic>
      <p:pic>
        <p:nvPicPr>
          <p:cNvPr id="1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AEAD1EA-064B-B21E-DE14-A765F5E13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5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회원가입 로그인 등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153154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JWT를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이용한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로그인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기능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구현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900217" y="5580896"/>
            <a:ext cx="2129109" cy="599392"/>
            <a:chOff x="1983446" y="5485953"/>
            <a:chExt cx="2129109" cy="599392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1983446" y="5562125"/>
              <a:ext cx="2129109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>
                  <a:latin typeface="Arial"/>
                  <a:cs typeface="Arial"/>
                </a:rPr>
                <a:t>로그인 페이지</a:t>
              </a:r>
            </a:p>
            <a:p>
              <a:pPr algn="ctr"/>
              <a:r>
                <a:rPr lang="ko-KR" altLang="en-US" sz="1400">
                  <a:latin typeface="Arial"/>
                  <a:cs typeface="Arial"/>
                </a:rPr>
                <a:t>회원 가입 페이지와 연동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5108230" y="5580896"/>
            <a:ext cx="2038350" cy="403028"/>
            <a:chOff x="2028825" y="5485953"/>
            <a:chExt cx="2038350" cy="40302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187830" y="5581204"/>
              <a:ext cx="172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비밀번호 일치 확인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8027498" y="5580896"/>
            <a:ext cx="2537875" cy="618471"/>
            <a:chOff x="1779066" y="5485953"/>
            <a:chExt cx="2537875" cy="61847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1779066" y="5581204"/>
              <a:ext cx="2537875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>
                  <a:latin typeface="Arial"/>
                  <a:cs typeface="Arial"/>
                </a:rPr>
                <a:t>로그인 성공: </a:t>
              </a:r>
              <a:r>
                <a:rPr lang="ko-KR" altLang="en-US" sz="1400" err="1">
                  <a:latin typeface="Arial"/>
                  <a:cs typeface="Arial"/>
                </a:rPr>
                <a:t>메인페이지</a:t>
              </a:r>
              <a:r>
                <a:rPr lang="ko-KR" altLang="en-US" sz="1400">
                  <a:latin typeface="Arial"/>
                  <a:cs typeface="Arial"/>
                </a:rPr>
                <a:t> 이동</a:t>
              </a:r>
              <a:endParaRPr lang="en-US" altLang="ko-KR" sz="1400">
                <a:latin typeface="Arial"/>
                <a:cs typeface="Arial"/>
              </a:endParaRPr>
            </a:p>
            <a:p>
              <a:pPr algn="ctr"/>
              <a:r>
                <a:rPr lang="ko-KR" altLang="en-US" sz="1400">
                  <a:latin typeface="Arial"/>
                  <a:cs typeface="Arial"/>
                </a:rPr>
                <a:t>유저정보 전송</a:t>
              </a:r>
            </a:p>
          </p:txBody>
        </p:sp>
      </p:grpSp>
      <p:pic>
        <p:nvPicPr>
          <p:cNvPr id="9" name="그림 9">
            <a:extLst>
              <a:ext uri="{FF2B5EF4-FFF2-40B4-BE49-F238E27FC236}">
                <a16:creationId xmlns:a16="http://schemas.microsoft.com/office/drawing/2014/main" id="{6056B431-9F72-5843-2A90-7EDE25E3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000" y="2232880"/>
            <a:ext cx="2505075" cy="3095625"/>
          </a:xfrm>
          <a:prstGeom prst="rect">
            <a:avLst/>
          </a:prstGeom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AE193B2B-461B-9DCE-5546-EA0202C6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5" y="2233613"/>
            <a:ext cx="2532063" cy="3095625"/>
          </a:xfrm>
          <a:prstGeom prst="rect">
            <a:avLst/>
          </a:prstGeom>
        </p:spPr>
      </p:pic>
      <p:pic>
        <p:nvPicPr>
          <p:cNvPr id="11" name="그림 11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06E5A3CE-5936-41E5-F085-5B5872C42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2233613"/>
            <a:ext cx="2532063" cy="3095625"/>
          </a:xfrm>
          <a:prstGeom prst="rect">
            <a:avLst/>
          </a:prstGeom>
        </p:spPr>
      </p:pic>
      <p:pic>
        <p:nvPicPr>
          <p:cNvPr id="14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ECB9A00-C8FC-F045-1C1D-26A8AF162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9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디테일 페이지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978974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좋아요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기능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구현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이미지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디테일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보기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유저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평점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평균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시각화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그림 8" descr="텍스트, 화면, 점수판, 스크린샷이(가) 표시된 사진&#10;&#10;자동 생성된 설명">
            <a:extLst>
              <a:ext uri="{FF2B5EF4-FFF2-40B4-BE49-F238E27FC236}">
                <a16:creationId xmlns:a16="http://schemas.microsoft.com/office/drawing/2014/main" id="{E72DF72A-35A9-9555-DE66-76A9B0C25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7" y="1093742"/>
            <a:ext cx="9152965" cy="48049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03522DC-96DB-FFB3-D653-FDBA0D07C615}"/>
              </a:ext>
            </a:extLst>
          </p:cNvPr>
          <p:cNvSpPr/>
          <p:nvPr/>
        </p:nvSpPr>
        <p:spPr>
          <a:xfrm>
            <a:off x="1660767" y="5129850"/>
            <a:ext cx="2213878" cy="70281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D7629E-221F-C03C-B141-14F7C64D85A7}"/>
              </a:ext>
            </a:extLst>
          </p:cNvPr>
          <p:cNvSpPr/>
          <p:nvPr/>
        </p:nvSpPr>
        <p:spPr>
          <a:xfrm>
            <a:off x="7689531" y="2115467"/>
            <a:ext cx="2583672" cy="161048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DAC6EFCE-5C17-2338-CCD6-813B72312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1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디테일 페이지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968027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스와이퍼를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이용한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가로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스크롤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리뷰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호출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API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호출로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비슷한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호출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1D49327A-02FB-9B46-1EF1-318C8C6B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71" y="1091283"/>
            <a:ext cx="9343464" cy="52357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92D144-FC1E-0F47-E10A-0DCE9461DE70}"/>
              </a:ext>
            </a:extLst>
          </p:cNvPr>
          <p:cNvSpPr/>
          <p:nvPr/>
        </p:nvSpPr>
        <p:spPr>
          <a:xfrm>
            <a:off x="1582326" y="3370526"/>
            <a:ext cx="1765643" cy="54592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515AE8-FC71-8C53-D47A-967D23C7245E}"/>
              </a:ext>
            </a:extLst>
          </p:cNvPr>
          <p:cNvGrpSpPr/>
          <p:nvPr/>
        </p:nvGrpSpPr>
        <p:grpSpPr>
          <a:xfrm>
            <a:off x="1582326" y="1162968"/>
            <a:ext cx="8590025" cy="5173956"/>
            <a:chOff x="1582326" y="1162968"/>
            <a:chExt cx="8590025" cy="517395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485CEAD-EC02-731F-315F-B51898DB8570}"/>
                </a:ext>
              </a:extLst>
            </p:cNvPr>
            <p:cNvSpPr/>
            <p:nvPr/>
          </p:nvSpPr>
          <p:spPr>
            <a:xfrm>
              <a:off x="1582326" y="4558350"/>
              <a:ext cx="8590025" cy="1778574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2A12F8C-3F88-CB64-8220-0247298F039C}"/>
                </a:ext>
              </a:extLst>
            </p:cNvPr>
            <p:cNvSpPr/>
            <p:nvPr/>
          </p:nvSpPr>
          <p:spPr>
            <a:xfrm>
              <a:off x="1582326" y="1162968"/>
              <a:ext cx="8522789" cy="2170780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21CFB49-6045-C9BB-06B9-81C4FC21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5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954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디테일 페이지</a:t>
            </a:r>
            <a:r>
              <a:rPr lang="en-US" altLang="ko-KR" sz="3600" spc="-300">
                <a:solidFill>
                  <a:schemeClr val="bg1"/>
                </a:solidFill>
              </a:rPr>
              <a:t>_</a:t>
            </a:r>
            <a:r>
              <a:rPr lang="ko-KR" altLang="en-US" sz="3600" spc="-300">
                <a:solidFill>
                  <a:schemeClr val="bg1"/>
                </a:solidFill>
              </a:rPr>
              <a:t>리뷰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8983550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리뷰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데이터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비동기식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호출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리뷰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작성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/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수정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/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삭제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기능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Vue_starrating을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이용한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별점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기능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JWT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token으로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작성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유저만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글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변경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/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삭제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기능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제공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4A4DF3-3924-6C52-38D5-E3E3493D3228}"/>
              </a:ext>
            </a:extLst>
          </p:cNvPr>
          <p:cNvGrpSpPr/>
          <p:nvPr/>
        </p:nvGrpSpPr>
        <p:grpSpPr>
          <a:xfrm>
            <a:off x="3484096" y="2217738"/>
            <a:ext cx="2530475" cy="4009115"/>
            <a:chOff x="3540125" y="2217738"/>
            <a:chExt cx="2530475" cy="400911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4042EA-EEC1-46AB-A174-BD6A75CE1C41}"/>
                </a:ext>
              </a:extLst>
            </p:cNvPr>
            <p:cNvGrpSpPr/>
            <p:nvPr/>
          </p:nvGrpSpPr>
          <p:grpSpPr>
            <a:xfrm>
              <a:off x="3769047" y="5608382"/>
              <a:ext cx="2079159" cy="618471"/>
              <a:chOff x="2008425" y="5485953"/>
              <a:chExt cx="2079159" cy="618471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15EFD1B-6F2A-4F7F-AC39-6ECBEEE2C1CD}"/>
                  </a:ext>
                </a:extLst>
              </p:cNvPr>
              <p:cNvCxnSpPr/>
              <p:nvPr/>
            </p:nvCxnSpPr>
            <p:spPr>
              <a:xfrm>
                <a:off x="2028825" y="54859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5D167-5E12-43D8-9C3C-007D498E5384}"/>
                  </a:ext>
                </a:extLst>
              </p:cNvPr>
              <p:cNvSpPr txBox="1"/>
              <p:nvPr/>
            </p:nvSpPr>
            <p:spPr>
              <a:xfrm>
                <a:off x="2008425" y="5581204"/>
                <a:ext cx="20791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리뷰 작성 창</a:t>
                </a:r>
                <a:endParaRPr lang="en-US" altLang="ko-KR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ko-KR" sz="1400" err="1">
                    <a:latin typeface="Arial" panose="020B0604020202020204" pitchFamily="34" charset="0"/>
                    <a:cs typeface="Arial" panose="020B0604020202020204" pitchFamily="34" charset="0"/>
                  </a:rPr>
                  <a:t>Vue_star_rating</a:t>
                </a:r>
                <a:r>
                  <a:rPr lang="en-US" altLang="ko-KR" sz="1400">
                    <a:latin typeface="Arial" panose="020B0604020202020204" pitchFamily="34" charset="0"/>
                    <a:cs typeface="Arial" panose="020B0604020202020204" pitchFamily="34" charset="0"/>
                  </a:rPr>
                  <a:t> lib </a:t>
                </a:r>
                <a:r>
                  <a:rPr lang="ko-KR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사용</a:t>
                </a:r>
              </a:p>
            </p:txBody>
          </p:sp>
        </p:grpSp>
        <p:pic>
          <p:nvPicPr>
            <p:cNvPr id="9" name="그림 10">
              <a:extLst>
                <a:ext uri="{FF2B5EF4-FFF2-40B4-BE49-F238E27FC236}">
                  <a16:creationId xmlns:a16="http://schemas.microsoft.com/office/drawing/2014/main" id="{497E23B4-8825-A2DE-DEDA-118407EB6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225" t="2916" r="16346" b="1167"/>
            <a:stretch/>
          </p:blipFill>
          <p:spPr>
            <a:xfrm>
              <a:off x="3540125" y="2217738"/>
              <a:ext cx="2530475" cy="3101975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4F733BF-E68A-84AC-DFF7-94EF483E4DEC}"/>
              </a:ext>
            </a:extLst>
          </p:cNvPr>
          <p:cNvGrpSpPr/>
          <p:nvPr/>
        </p:nvGrpSpPr>
        <p:grpSpPr>
          <a:xfrm>
            <a:off x="680198" y="2217363"/>
            <a:ext cx="2628900" cy="3990411"/>
            <a:chOff x="792256" y="2217363"/>
            <a:chExt cx="2628900" cy="399041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63C56D-44BF-4D21-99C0-A92F8AE7EA9B}"/>
                </a:ext>
              </a:extLst>
            </p:cNvPr>
            <p:cNvGrpSpPr/>
            <p:nvPr/>
          </p:nvGrpSpPr>
          <p:grpSpPr>
            <a:xfrm>
              <a:off x="957898" y="5608382"/>
              <a:ext cx="2282997" cy="599392"/>
              <a:chOff x="1906503" y="5485953"/>
              <a:chExt cx="2282997" cy="599392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26C93B2-28CD-450E-926E-80DE67A2B29A}"/>
                  </a:ext>
                </a:extLst>
              </p:cNvPr>
              <p:cNvCxnSpPr/>
              <p:nvPr/>
            </p:nvCxnSpPr>
            <p:spPr>
              <a:xfrm>
                <a:off x="2028825" y="54859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4EDC6A-0FB7-4BD8-8BA0-9A3CA0735EA1}"/>
                  </a:ext>
                </a:extLst>
              </p:cNvPr>
              <p:cNvSpPr txBox="1"/>
              <p:nvPr/>
            </p:nvSpPr>
            <p:spPr>
              <a:xfrm>
                <a:off x="1906503" y="5562125"/>
                <a:ext cx="2282997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400">
                    <a:latin typeface="Arial"/>
                    <a:cs typeface="Arial"/>
                  </a:rPr>
                  <a:t>+ </a:t>
                </a:r>
                <a:r>
                  <a:rPr lang="ko-KR" altLang="en-US" sz="1400">
                    <a:latin typeface="Arial"/>
                    <a:cs typeface="Arial"/>
                  </a:rPr>
                  <a:t>버튼으로 전체 리뷰 보기</a:t>
                </a:r>
              </a:p>
              <a:p>
                <a:pPr algn="ctr"/>
                <a:r>
                  <a:rPr lang="ko-KR" altLang="en-US" sz="1400">
                    <a:latin typeface="Arial"/>
                    <a:cs typeface="Arial"/>
                  </a:rPr>
                  <a:t>리뷰 작성 버튼으로 이동</a:t>
                </a:r>
                <a:endParaRPr lang="ko-KR" alt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008974-B7E1-D330-185E-2AD36ED7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56" y="2217363"/>
              <a:ext cx="2628900" cy="3106831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9817535-ADD6-42F2-5BD6-CB1BD8851ED3}"/>
              </a:ext>
            </a:extLst>
          </p:cNvPr>
          <p:cNvGrpSpPr/>
          <p:nvPr/>
        </p:nvGrpSpPr>
        <p:grpSpPr>
          <a:xfrm>
            <a:off x="6250454" y="2217738"/>
            <a:ext cx="2682875" cy="4009115"/>
            <a:chOff x="6194425" y="2217738"/>
            <a:chExt cx="2682875" cy="400911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47FCB8-5648-4539-9ADE-5546ABE5ADD5}"/>
                </a:ext>
              </a:extLst>
            </p:cNvPr>
            <p:cNvGrpSpPr/>
            <p:nvPr/>
          </p:nvGrpSpPr>
          <p:grpSpPr>
            <a:xfrm>
              <a:off x="6521085" y="5608382"/>
              <a:ext cx="2038350" cy="618471"/>
              <a:chOff x="2028825" y="5485953"/>
              <a:chExt cx="2038350" cy="618471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B9EB5B3-D70E-43D4-AFC6-8BF37F008866}"/>
                  </a:ext>
                </a:extLst>
              </p:cNvPr>
              <p:cNvCxnSpPr/>
              <p:nvPr/>
            </p:nvCxnSpPr>
            <p:spPr>
              <a:xfrm>
                <a:off x="2028825" y="54859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FA88A2-EC37-4EBE-A526-0B8FFA3286D8}"/>
                  </a:ext>
                </a:extLst>
              </p:cNvPr>
              <p:cNvSpPr txBox="1"/>
              <p:nvPr/>
            </p:nvSpPr>
            <p:spPr>
              <a:xfrm>
                <a:off x="2073217" y="5581204"/>
                <a:ext cx="1949573" cy="5232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:pPr algn="ctr"/>
                <a:r>
                  <a:rPr lang="ko-KR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리뷰 좋아요 기능 구현</a:t>
                </a:r>
                <a:endParaRPr lang="en-US" altLang="ko-KR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ko-KR" altLang="en-US" sz="1400">
                    <a:latin typeface="Arial"/>
                    <a:cs typeface="Arial"/>
                  </a:rPr>
                  <a:t>본인 리뷰만 수정</a:t>
                </a:r>
                <a:r>
                  <a:rPr lang="en-US" altLang="ko-KR" sz="1400">
                    <a:latin typeface="Arial"/>
                    <a:cs typeface="Arial"/>
                  </a:rPr>
                  <a:t>/</a:t>
                </a:r>
                <a:r>
                  <a:rPr lang="ko-KR" altLang="en-US" sz="1400">
                    <a:latin typeface="Arial"/>
                    <a:cs typeface="Arial"/>
                  </a:rPr>
                  <a:t>삭제</a:t>
                </a:r>
                <a:endParaRPr lang="en-US" altLang="ko-KR" sz="1400">
                  <a:latin typeface="Arial"/>
                  <a:cs typeface="Arial"/>
                </a:endParaRPr>
              </a:p>
            </p:txBody>
          </p:sp>
        </p:grpSp>
        <p:pic>
          <p:nvPicPr>
            <p:cNvPr id="23" name="그림 31">
              <a:extLst>
                <a:ext uri="{FF2B5EF4-FFF2-40B4-BE49-F238E27FC236}">
                  <a16:creationId xmlns:a16="http://schemas.microsoft.com/office/drawing/2014/main" id="{8B8BF827-E107-1A35-BE16-3BF9B4000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0487" b="360"/>
            <a:stretch/>
          </p:blipFill>
          <p:spPr>
            <a:xfrm>
              <a:off x="6194425" y="2217738"/>
              <a:ext cx="2682875" cy="310197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5A6AC8F-0146-8C88-721C-0082836E7111}"/>
              </a:ext>
            </a:extLst>
          </p:cNvPr>
          <p:cNvGrpSpPr/>
          <p:nvPr/>
        </p:nvGrpSpPr>
        <p:grpSpPr>
          <a:xfrm>
            <a:off x="9145214" y="2217738"/>
            <a:ext cx="2536825" cy="3793672"/>
            <a:chOff x="8999538" y="2217738"/>
            <a:chExt cx="2536825" cy="379367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7EF1122-4309-412E-8DC9-B54B8EE7343A}"/>
                </a:ext>
              </a:extLst>
            </p:cNvPr>
            <p:cNvGrpSpPr/>
            <p:nvPr/>
          </p:nvGrpSpPr>
          <p:grpSpPr>
            <a:xfrm>
              <a:off x="9241517" y="5608382"/>
              <a:ext cx="2038350" cy="403028"/>
              <a:chOff x="2028825" y="5485953"/>
              <a:chExt cx="2038350" cy="403028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6F9363E6-0CAE-46B2-8B42-8178026D58BB}"/>
                  </a:ext>
                </a:extLst>
              </p:cNvPr>
              <p:cNvCxnSpPr/>
              <p:nvPr/>
            </p:nvCxnSpPr>
            <p:spPr>
              <a:xfrm>
                <a:off x="2028825" y="54859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C8DB32-D1FA-4DBD-8D29-24A7BB03C775}"/>
                  </a:ext>
                </a:extLst>
              </p:cNvPr>
              <p:cNvSpPr txBox="1"/>
              <p:nvPr/>
            </p:nvSpPr>
            <p:spPr>
              <a:xfrm>
                <a:off x="2162985" y="5581204"/>
                <a:ext cx="17700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리뷰 수정 기능 구현</a:t>
                </a:r>
              </a:p>
            </p:txBody>
          </p:sp>
        </p:grpSp>
        <p:pic>
          <p:nvPicPr>
            <p:cNvPr id="32" name="그림 32" descr="텍스트이(가) 표시된 사진&#10;&#10;자동 생성된 설명">
              <a:extLst>
                <a:ext uri="{FF2B5EF4-FFF2-40B4-BE49-F238E27FC236}">
                  <a16:creationId xmlns:a16="http://schemas.microsoft.com/office/drawing/2014/main" id="{09292F40-4EB1-EE89-24B1-332EA18DC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6605" b="-364"/>
            <a:stretch/>
          </p:blipFill>
          <p:spPr>
            <a:xfrm>
              <a:off x="8999538" y="2217738"/>
              <a:ext cx="2536825" cy="3101975"/>
            </a:xfrm>
            <a:prstGeom prst="rect">
              <a:avLst/>
            </a:prstGeom>
          </p:spPr>
        </p:pic>
      </p:grpSp>
      <p:pic>
        <p:nvPicPr>
          <p:cNvPr id="42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8F432AB-2519-8901-B7D3-BAC0F8DE3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13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954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디테일 페이지</a:t>
            </a:r>
            <a:r>
              <a:rPr lang="en-US" altLang="ko-KR" sz="3600" spc="-300">
                <a:solidFill>
                  <a:schemeClr val="bg1"/>
                </a:solidFill>
              </a:rPr>
              <a:t>_</a:t>
            </a:r>
            <a:r>
              <a:rPr lang="ko-KR" altLang="en-US" sz="3600" spc="-300">
                <a:solidFill>
                  <a:schemeClr val="bg1"/>
                </a:solidFill>
              </a:rPr>
              <a:t>댓글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101857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댓글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작성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/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수정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/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삭제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기능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구현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endParaRPr lang="en-US" altLang="ko-KR" sz="110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1842220" y="5204970"/>
            <a:ext cx="2038350" cy="383949"/>
            <a:chOff x="2028825" y="5485953"/>
            <a:chExt cx="2038350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2571748" y="5562125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댓글 작성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4929338" y="5204970"/>
            <a:ext cx="2358339" cy="403028"/>
            <a:chOff x="1868834" y="5485953"/>
            <a:chExt cx="2358339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1868834" y="5581204"/>
              <a:ext cx="2358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본인 댓글만 수정</a:t>
              </a:r>
              <a:r>
                <a:rPr lang="en-US" altLang="ko-KR" sz="140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삭제 띄움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8314026" y="5204970"/>
            <a:ext cx="2038350" cy="403028"/>
            <a:chOff x="2028825" y="5485953"/>
            <a:chExt cx="2038350" cy="403028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356162" y="5581204"/>
              <a:ext cx="13612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댓글 수정 기능</a:t>
              </a:r>
            </a:p>
          </p:txBody>
        </p:sp>
      </p:grpSp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19B7536-870B-7805-0D17-CC43112AC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06" y="2223823"/>
            <a:ext cx="2743200" cy="2746529"/>
          </a:xfrm>
          <a:prstGeom prst="rect">
            <a:avLst/>
          </a:prstGeom>
        </p:spPr>
      </p:pic>
      <p:pic>
        <p:nvPicPr>
          <p:cNvPr id="11" name="그림 14">
            <a:extLst>
              <a:ext uri="{FF2B5EF4-FFF2-40B4-BE49-F238E27FC236}">
                <a16:creationId xmlns:a16="http://schemas.microsoft.com/office/drawing/2014/main" id="{198D73BE-CCF8-7858-315A-3F15E097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318" y="2222967"/>
            <a:ext cx="2713038" cy="2746375"/>
          </a:xfrm>
          <a:prstGeom prst="rect">
            <a:avLst/>
          </a:prstGeom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7DAFA748-15F8-057A-E84E-AB4DAAA5B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2223553"/>
            <a:ext cx="2743200" cy="2769482"/>
          </a:xfrm>
          <a:prstGeom prst="rect">
            <a:avLst/>
          </a:prstGeom>
        </p:spPr>
      </p:pic>
      <p:pic>
        <p:nvPicPr>
          <p:cNvPr id="22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D7F032E-493D-EF63-E994-8221626BA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7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860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프로필페이지</a:t>
            </a:r>
            <a:r>
              <a:rPr lang="en-US" altLang="ko-KR" sz="3600" spc="-300">
                <a:solidFill>
                  <a:schemeClr val="bg1"/>
                </a:solidFill>
              </a:rPr>
              <a:t>_</a:t>
            </a:r>
            <a:r>
              <a:rPr lang="ko-KR" altLang="en-US" sz="3600" spc="-300">
                <a:solidFill>
                  <a:schemeClr val="bg1"/>
                </a:solidFill>
              </a:rPr>
              <a:t>타인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72276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팔로우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/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언팔로우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구현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해당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유저의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리뷰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작성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/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좋아요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누른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호출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그림 8" descr="텍스트, 다른, 설정, 여러개이(가) 표시된 사진&#10;&#10;자동 생성된 설명">
            <a:extLst>
              <a:ext uri="{FF2B5EF4-FFF2-40B4-BE49-F238E27FC236}">
                <a16:creationId xmlns:a16="http://schemas.microsoft.com/office/drawing/2014/main" id="{4CFB39D8-16E9-CF26-9E4D-31934760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075674"/>
            <a:ext cx="9007287" cy="556950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14C96DD-C872-9CD0-D6DF-813EAE451707}"/>
              </a:ext>
            </a:extLst>
          </p:cNvPr>
          <p:cNvSpPr/>
          <p:nvPr/>
        </p:nvSpPr>
        <p:spPr>
          <a:xfrm>
            <a:off x="3330444" y="1992202"/>
            <a:ext cx="1149320" cy="29939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564DCD-2FFC-BD57-9E67-6B8BC0E68AF0}"/>
              </a:ext>
            </a:extLst>
          </p:cNvPr>
          <p:cNvGrpSpPr/>
          <p:nvPr/>
        </p:nvGrpSpPr>
        <p:grpSpPr>
          <a:xfrm>
            <a:off x="1279767" y="2810232"/>
            <a:ext cx="1720820" cy="2742281"/>
            <a:chOff x="1279767" y="2810232"/>
            <a:chExt cx="1720820" cy="274228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B4F2A7E-ED26-CA39-81D8-EADF9064C64F}"/>
                </a:ext>
              </a:extLst>
            </p:cNvPr>
            <p:cNvSpPr/>
            <p:nvPr/>
          </p:nvSpPr>
          <p:spPr>
            <a:xfrm>
              <a:off x="1279767" y="2810232"/>
              <a:ext cx="1597555" cy="209752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3D26D4D-4370-E8B1-6B9F-330FEBB49AF9}"/>
                </a:ext>
              </a:extLst>
            </p:cNvPr>
            <p:cNvSpPr/>
            <p:nvPr/>
          </p:nvSpPr>
          <p:spPr>
            <a:xfrm>
              <a:off x="1347002" y="5197085"/>
              <a:ext cx="1653585" cy="35542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9C44FDD-0631-D62B-8AD8-5AEC9C5B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860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프로필페이지</a:t>
            </a:r>
            <a:r>
              <a:rPr lang="en-US" altLang="ko-KR" sz="3600" spc="-300">
                <a:solidFill>
                  <a:schemeClr val="bg1"/>
                </a:solidFill>
              </a:rPr>
              <a:t>_</a:t>
            </a:r>
            <a:r>
              <a:rPr lang="ko-KR" altLang="en-US" sz="3600" spc="-300">
                <a:solidFill>
                  <a:schemeClr val="bg1"/>
                </a:solidFill>
              </a:rPr>
              <a:t>본인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345514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프로필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/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배경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이미지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변경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기능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구현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A63C56D-44BF-4D21-99C0-A92F8AE7EA9B}"/>
              </a:ext>
            </a:extLst>
          </p:cNvPr>
          <p:cNvGrpSpPr/>
          <p:nvPr/>
        </p:nvGrpSpPr>
        <p:grpSpPr>
          <a:xfrm>
            <a:off x="662615" y="5429088"/>
            <a:ext cx="2178802" cy="383949"/>
            <a:chOff x="1958602" y="5485953"/>
            <a:chExt cx="2178802" cy="38394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26C93B2-28CD-450E-926E-80DE67A2B29A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EDC6A-0FB7-4BD8-8BA0-9A3CA0735EA1}"/>
                </a:ext>
              </a:extLst>
            </p:cNvPr>
            <p:cNvSpPr txBox="1"/>
            <p:nvPr/>
          </p:nvSpPr>
          <p:spPr>
            <a:xfrm>
              <a:off x="1958602" y="5562125"/>
              <a:ext cx="2178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프로필</a:t>
              </a:r>
              <a:r>
                <a:rPr lang="en-US" altLang="ko-KR" sz="140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배경 이미지 변경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3598395" y="5429088"/>
            <a:ext cx="2129109" cy="833915"/>
            <a:chOff x="1983450" y="5485953"/>
            <a:chExt cx="2129109" cy="833915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1983450" y="5581204"/>
              <a:ext cx="2129109" cy="73866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>
                  <a:latin typeface="Arial"/>
                  <a:cs typeface="Arial"/>
                </a:rPr>
                <a:t>해당 유저의</a:t>
              </a:r>
              <a:endParaRPr lang="ko-KR"/>
            </a:p>
            <a:p>
              <a:pPr algn="ctr"/>
              <a:r>
                <a:rPr lang="ko-KR" altLang="en-US" sz="1400">
                  <a:latin typeface="Arial"/>
                  <a:cs typeface="Arial"/>
                </a:rPr>
                <a:t>좋아하는 영화 데이터</a:t>
              </a:r>
              <a:endParaRPr lang="ko-KR"/>
            </a:p>
            <a:p>
              <a:pPr algn="ctr"/>
              <a:r>
                <a:rPr lang="ko-KR" altLang="en-US" sz="1400">
                  <a:latin typeface="Arial"/>
                  <a:cs typeface="Arial"/>
                </a:rPr>
                <a:t>관련된 배경 이미지 추천</a:t>
              </a:r>
              <a:endParaRPr lang="ko-KR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6408352" y="5429088"/>
            <a:ext cx="2308645" cy="403028"/>
            <a:chOff x="1893680" y="5485953"/>
            <a:chExt cx="2308645" cy="40302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1893680" y="5581204"/>
              <a:ext cx="2308645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>
                  <a:latin typeface="Arial"/>
                  <a:cs typeface="Arial"/>
                </a:rPr>
                <a:t>프로필 이미지 업로드 기능</a:t>
              </a:r>
              <a:endParaRPr lang="ko-KR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EF1122-4309-412E-8DC9-B54B8EE7343A}"/>
              </a:ext>
            </a:extLst>
          </p:cNvPr>
          <p:cNvGrpSpPr/>
          <p:nvPr/>
        </p:nvGrpSpPr>
        <p:grpSpPr>
          <a:xfrm>
            <a:off x="9443223" y="5429088"/>
            <a:ext cx="2038350" cy="403028"/>
            <a:chOff x="2028825" y="5485953"/>
            <a:chExt cx="2038350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F9363E6-0CAE-46B2-8B42-8178026D58BB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8DB32-D1FA-4DBD-8D29-24A7BB03C775}"/>
                </a:ext>
              </a:extLst>
            </p:cNvPr>
            <p:cNvSpPr txBox="1"/>
            <p:nvPr/>
          </p:nvSpPr>
          <p:spPr>
            <a:xfrm>
              <a:off x="2571749" y="5581204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변경 결과</a:t>
              </a:r>
            </a:p>
          </p:txBody>
        </p:sp>
      </p:grpSp>
      <p:pic>
        <p:nvPicPr>
          <p:cNvPr id="28" name="그림 28">
            <a:extLst>
              <a:ext uri="{FF2B5EF4-FFF2-40B4-BE49-F238E27FC236}">
                <a16:creationId xmlns:a16="http://schemas.microsoft.com/office/drawing/2014/main" id="{02BFD66A-0924-CA61-7AC1-7F6FCA53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8" r="12703" b="-326"/>
          <a:stretch/>
        </p:blipFill>
        <p:spPr>
          <a:xfrm>
            <a:off x="6275281" y="2156041"/>
            <a:ext cx="2575683" cy="3048891"/>
          </a:xfrm>
          <a:prstGeom prst="rect">
            <a:avLst/>
          </a:prstGeom>
        </p:spPr>
      </p:pic>
      <p:pic>
        <p:nvPicPr>
          <p:cNvPr id="29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DD225B60-BD46-8637-2C2E-97DEAE431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6" y="2178703"/>
            <a:ext cx="2581275" cy="3038475"/>
          </a:xfrm>
          <a:prstGeom prst="rect">
            <a:avLst/>
          </a:prstGeom>
        </p:spPr>
      </p:pic>
      <p:pic>
        <p:nvPicPr>
          <p:cNvPr id="30" name="그림 30" descr="텍스트, 다른, 같은, 묶음이(가) 표시된 사진&#10;&#10;자동 생성된 설명">
            <a:extLst>
              <a:ext uri="{FF2B5EF4-FFF2-40B4-BE49-F238E27FC236}">
                <a16:creationId xmlns:a16="http://schemas.microsoft.com/office/drawing/2014/main" id="{3A41BFD9-2FCB-93B2-CF0A-980C78698D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3" t="2671" r="12587" b="712"/>
          <a:stretch/>
        </p:blipFill>
        <p:spPr>
          <a:xfrm>
            <a:off x="3371849" y="2180012"/>
            <a:ext cx="2575570" cy="3006758"/>
          </a:xfrm>
          <a:prstGeom prst="rect">
            <a:avLst/>
          </a:prstGeom>
        </p:spPr>
      </p:pic>
      <p:pic>
        <p:nvPicPr>
          <p:cNvPr id="31" name="그림 3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AB003F2-A795-7954-56C8-0855A07CCA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76" r="16611" b="-369"/>
          <a:stretch/>
        </p:blipFill>
        <p:spPr>
          <a:xfrm>
            <a:off x="9175824" y="2155807"/>
            <a:ext cx="2576375" cy="3050663"/>
          </a:xfrm>
          <a:prstGeom prst="rect">
            <a:avLst/>
          </a:prstGeom>
        </p:spPr>
      </p:pic>
      <p:pic>
        <p:nvPicPr>
          <p:cNvPr id="33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6C31F55-4EF0-EA16-D3D3-32CD3C53F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30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 err="1">
                <a:solidFill>
                  <a:schemeClr val="bg1"/>
                </a:solidFill>
              </a:rPr>
              <a:t>검색페이지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6290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제목을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기반으로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한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검색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기능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구현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4042EA-EEC1-46AB-A174-BD6A75CE1C41}"/>
              </a:ext>
            </a:extLst>
          </p:cNvPr>
          <p:cNvGrpSpPr/>
          <p:nvPr/>
        </p:nvGrpSpPr>
        <p:grpSpPr>
          <a:xfrm>
            <a:off x="4865211" y="5541147"/>
            <a:ext cx="2038350" cy="618471"/>
            <a:chOff x="2028825" y="5485953"/>
            <a:chExt cx="2038350" cy="618471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15EFD1B-6F2A-4F7F-AC39-6ECBEEE2C1CD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95D167-5E12-43D8-9C3C-007D498E5384}"/>
                </a:ext>
              </a:extLst>
            </p:cNvPr>
            <p:cNvSpPr txBox="1"/>
            <p:nvPr/>
          </p:nvSpPr>
          <p:spPr>
            <a:xfrm>
              <a:off x="2187831" y="5581204"/>
              <a:ext cx="17203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err="1">
                  <a:latin typeface="Arial" panose="020B0604020202020204" pitchFamily="34" charset="0"/>
                  <a:cs typeface="Arial" panose="020B0604020202020204" pitchFamily="34" charset="0"/>
                </a:rPr>
                <a:t>검색어</a:t>
              </a:r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 입력 시</a:t>
              </a:r>
              <a:endParaRPr lang="en-US" altLang="ko-KR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제목 기반으로 호출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547FCB8-5648-4539-9ADE-5546ABE5ADD5}"/>
              </a:ext>
            </a:extLst>
          </p:cNvPr>
          <p:cNvGrpSpPr/>
          <p:nvPr/>
        </p:nvGrpSpPr>
        <p:grpSpPr>
          <a:xfrm>
            <a:off x="8414879" y="5541147"/>
            <a:ext cx="2038350" cy="618471"/>
            <a:chOff x="2028825" y="5485953"/>
            <a:chExt cx="2038350" cy="618471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B9EB5B3-D70E-43D4-AFC6-8BF37F008866}"/>
                </a:ext>
              </a:extLst>
            </p:cNvPr>
            <p:cNvCxnSpPr/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FA88A2-EC37-4EBE-A526-0B8FFA3286D8}"/>
                </a:ext>
              </a:extLst>
            </p:cNvPr>
            <p:cNvSpPr txBox="1"/>
            <p:nvPr/>
          </p:nvSpPr>
          <p:spPr>
            <a:xfrm>
              <a:off x="2098064" y="5581204"/>
              <a:ext cx="1899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검색 결과 클릭 시</a:t>
              </a:r>
              <a:endParaRPr lang="en-US" altLang="ko-KR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디테일 페이지로 이동</a:t>
              </a:r>
            </a:p>
          </p:txBody>
        </p:sp>
      </p:grpSp>
      <p:pic>
        <p:nvPicPr>
          <p:cNvPr id="26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52DFEE7C-07AB-38A5-6E19-F5BE817B3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27" r="816" b="9726"/>
          <a:stretch/>
        </p:blipFill>
        <p:spPr>
          <a:xfrm>
            <a:off x="925606" y="2009253"/>
            <a:ext cx="2720805" cy="333965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BACCAD-EC82-FA54-A3DC-A3F54A611BA5}"/>
              </a:ext>
            </a:extLst>
          </p:cNvPr>
          <p:cNvGrpSpPr/>
          <p:nvPr/>
        </p:nvGrpSpPr>
        <p:grpSpPr>
          <a:xfrm>
            <a:off x="1256916" y="5541147"/>
            <a:ext cx="2038350" cy="403028"/>
            <a:chOff x="2028825" y="5485953"/>
            <a:chExt cx="2038350" cy="40302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B574752-0DEC-8E7A-9C1C-13677C196D41}"/>
                </a:ext>
              </a:extLst>
            </p:cNvPr>
            <p:cNvCxnSpPr>
              <a:cxnSpLocks/>
            </p:cNvCxnSpPr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96BA7D-29A8-7FDC-6DF4-9DBB3487E363}"/>
                </a:ext>
              </a:extLst>
            </p:cNvPr>
            <p:cNvSpPr txBox="1"/>
            <p:nvPr/>
          </p:nvSpPr>
          <p:spPr>
            <a:xfrm>
              <a:off x="2367366" y="5581204"/>
              <a:ext cx="1361270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>
                  <a:latin typeface="Arial"/>
                  <a:cs typeface="Arial"/>
                </a:rPr>
                <a:t>검색 기능 구현</a:t>
              </a:r>
            </a:p>
          </p:txBody>
        </p:sp>
      </p:grpSp>
      <p:pic>
        <p:nvPicPr>
          <p:cNvPr id="30" name="그림 30">
            <a:extLst>
              <a:ext uri="{FF2B5EF4-FFF2-40B4-BE49-F238E27FC236}">
                <a16:creationId xmlns:a16="http://schemas.microsoft.com/office/drawing/2014/main" id="{D0FDB4C2-F95F-473F-0A7C-93BB573A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8" y="2008188"/>
            <a:ext cx="3230563" cy="3365500"/>
          </a:xfrm>
          <a:prstGeom prst="rect">
            <a:avLst/>
          </a:prstGeom>
        </p:spPr>
      </p:pic>
      <p:pic>
        <p:nvPicPr>
          <p:cNvPr id="34" name="그림 34">
            <a:extLst>
              <a:ext uri="{FF2B5EF4-FFF2-40B4-BE49-F238E27FC236}">
                <a16:creationId xmlns:a16="http://schemas.microsoft.com/office/drawing/2014/main" id="{B6B493E7-4BBD-D57B-4662-68DC9CC2AB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50" b="-334"/>
          <a:stretch/>
        </p:blipFill>
        <p:spPr>
          <a:xfrm>
            <a:off x="8086165" y="2010125"/>
            <a:ext cx="2709874" cy="3364435"/>
          </a:xfrm>
          <a:prstGeom prst="rect">
            <a:avLst/>
          </a:prstGeom>
        </p:spPr>
      </p:pic>
      <p:pic>
        <p:nvPicPr>
          <p:cNvPr id="36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80A5268-60B9-3DC0-FF7E-8C8758B8B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5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203512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</a:rPr>
              <a:t>Index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218901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0,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2067467" y="1694440"/>
            <a:ext cx="269839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Arial"/>
                <a:cs typeface="Arial"/>
              </a:rPr>
              <a:t>01. </a:t>
            </a:r>
            <a:r>
              <a:rPr lang="ko-KR" altLang="en-US" sz="2400" b="1">
                <a:latin typeface="Arial"/>
                <a:cs typeface="Arial"/>
              </a:rPr>
              <a:t>프로젝트 상세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2070990" y="2218010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4795738" y="1694441"/>
            <a:ext cx="285420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Arial"/>
                <a:cs typeface="Arial"/>
              </a:rPr>
              <a:t>02. </a:t>
            </a:r>
            <a:r>
              <a:rPr lang="ko-KR" altLang="en-US" sz="2400" b="1">
                <a:latin typeface="Arial"/>
                <a:cs typeface="Arial"/>
              </a:rPr>
              <a:t>프로젝트 시연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4798766" y="2218010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7500277" y="1694441"/>
            <a:ext cx="258017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b="1">
                <a:latin typeface="Arial"/>
                <a:cs typeface="Arial"/>
              </a:rPr>
              <a:t>03. </a:t>
            </a:r>
            <a:r>
              <a:rPr lang="ko-KR" altLang="en-US" sz="2400" b="1">
                <a:latin typeface="Arial"/>
                <a:cs typeface="Arial"/>
              </a:rPr>
              <a:t>진행프로세스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7502810" y="2218010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95D167-5E12-43D8-9C3C-007D498E5384}"/>
              </a:ext>
            </a:extLst>
          </p:cNvPr>
          <p:cNvSpPr txBox="1"/>
          <p:nvPr/>
        </p:nvSpPr>
        <p:spPr>
          <a:xfrm>
            <a:off x="2257358" y="2705007"/>
            <a:ext cx="1762021" cy="2678747"/>
          </a:xfrm>
          <a:prstGeom prst="rect">
            <a:avLst/>
          </a:prstGeom>
          <a:noFill/>
        </p:spPr>
        <p:txBody>
          <a:bodyPr wrap="none" lIns="91440" tIns="4680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>
                <a:solidFill>
                  <a:schemeClr val="bg1"/>
                </a:solidFill>
                <a:latin typeface="Arial"/>
                <a:cs typeface="Arial"/>
              </a:rPr>
              <a:t>FIGMA</a:t>
            </a:r>
          </a:p>
          <a:p>
            <a:pPr marL="342900" indent="-342900">
              <a:buAutoNum type="arabicPeriod"/>
            </a:pPr>
            <a:endParaRPr lang="en-US" altLang="ko-KR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2400" err="1">
                <a:solidFill>
                  <a:schemeClr val="bg1"/>
                </a:solidFill>
                <a:latin typeface="Arial"/>
                <a:cs typeface="Arial"/>
              </a:rPr>
              <a:t>컴포넌트</a:t>
            </a:r>
            <a:endParaRPr lang="en-US" altLang="ko-KR" sz="240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2400">
                <a:solidFill>
                  <a:schemeClr val="bg1"/>
                </a:solidFill>
                <a:latin typeface="Arial"/>
                <a:cs typeface="Arial"/>
              </a:rPr>
              <a:t>ERD</a:t>
            </a:r>
          </a:p>
          <a:p>
            <a:pPr marL="342900" indent="-342900">
              <a:buAutoNum type="arabicPeriod"/>
            </a:pPr>
            <a:endParaRPr lang="en-US" altLang="ko-KR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2400">
                <a:solidFill>
                  <a:schemeClr val="bg1"/>
                </a:solidFill>
                <a:latin typeface="Arial"/>
                <a:cs typeface="Arial"/>
              </a:rPr>
              <a:t>기술설명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95D167-5E12-43D8-9C3C-007D498E5384}"/>
              </a:ext>
            </a:extLst>
          </p:cNvPr>
          <p:cNvSpPr txBox="1"/>
          <p:nvPr/>
        </p:nvSpPr>
        <p:spPr>
          <a:xfrm>
            <a:off x="5132426" y="2748127"/>
            <a:ext cx="1146468" cy="462755"/>
          </a:xfrm>
          <a:prstGeom prst="rect">
            <a:avLst/>
          </a:prstGeom>
          <a:noFill/>
        </p:spPr>
        <p:txBody>
          <a:bodyPr wrap="none" lIns="91440" tIns="4680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>
                <a:solidFill>
                  <a:schemeClr val="bg1"/>
                </a:solidFill>
                <a:latin typeface="Arial"/>
                <a:cs typeface="Arial"/>
              </a:rPr>
              <a:t>시연</a:t>
            </a:r>
            <a:endParaRPr lang="ko-KR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95D167-5E12-43D8-9C3C-007D498E5384}"/>
              </a:ext>
            </a:extLst>
          </p:cNvPr>
          <p:cNvSpPr txBox="1"/>
          <p:nvPr/>
        </p:nvSpPr>
        <p:spPr>
          <a:xfrm>
            <a:off x="7841762" y="2748127"/>
            <a:ext cx="1762021" cy="1940083"/>
          </a:xfrm>
          <a:prstGeom prst="rect">
            <a:avLst/>
          </a:prstGeom>
          <a:noFill/>
        </p:spPr>
        <p:txBody>
          <a:bodyPr wrap="none" lIns="91440" tIns="4680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>
                <a:latin typeface="Arial"/>
                <a:cs typeface="Arial"/>
              </a:rPr>
              <a:t>개발일정</a:t>
            </a:r>
            <a:endParaRPr lang="en-US" altLang="ko-KR" sz="2400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endParaRPr lang="en-US" altLang="ko-K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2400">
                <a:latin typeface="Arial"/>
                <a:cs typeface="Arial"/>
              </a:rPr>
              <a:t>개발환경</a:t>
            </a:r>
            <a:endParaRPr lang="en-US" altLang="ko-KR" sz="2400"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endParaRPr lang="en-US" altLang="ko-KR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ko-KR" altLang="en-US" sz="2400">
                <a:latin typeface="Arial"/>
                <a:cs typeface="Arial"/>
              </a:rPr>
              <a:t>팀원소개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423D2E08-3DA6-C330-08D1-D5A6019E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추천 기능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0591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추천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알고리즘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실행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10DB14F8-5684-C647-8C8D-D0C3DE98B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9" r="4629" b="-207"/>
          <a:stretch/>
        </p:blipFill>
        <p:spPr>
          <a:xfrm>
            <a:off x="1754841" y="1076565"/>
            <a:ext cx="8693628" cy="5385235"/>
          </a:xfrm>
          <a:prstGeom prst="rect">
            <a:avLst/>
          </a:prstGeom>
        </p:spPr>
      </p:pic>
      <p:pic>
        <p:nvPicPr>
          <p:cNvPr id="10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AE97449-FA7D-111B-E6A6-3E5D43F5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AD6DFC-7390-66E4-C827-41C2AD3420A1}"/>
              </a:ext>
            </a:extLst>
          </p:cNvPr>
          <p:cNvSpPr/>
          <p:nvPr/>
        </p:nvSpPr>
        <p:spPr>
          <a:xfrm>
            <a:off x="4585200" y="1711148"/>
            <a:ext cx="3387768" cy="10014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439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추천 기능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184159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시간이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오래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걸리는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데이터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분석의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특성을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고려하여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로딩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창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추가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C32C7A9-DE41-8EC2-15E6-ECD57E1A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pic>
        <p:nvPicPr>
          <p:cNvPr id="8" name="그림 9" descr="전자기기이(가) 표시된 사진&#10;&#10;자동 생성된 설명">
            <a:extLst>
              <a:ext uri="{FF2B5EF4-FFF2-40B4-BE49-F238E27FC236}">
                <a16:creationId xmlns:a16="http://schemas.microsoft.com/office/drawing/2014/main" id="{E7E64BA9-14F9-B535-DBC1-8B0475035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35" r="11041" b="185"/>
          <a:stretch/>
        </p:blipFill>
        <p:spPr>
          <a:xfrm>
            <a:off x="894893" y="1082949"/>
            <a:ext cx="10400297" cy="52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5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추천 기능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0591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추천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알고리즘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실행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AE97449-FA7D-111B-E6A6-3E5D43F5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68CE0F83-BCE7-1161-CB1A-B68C59FDE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54" y="3496462"/>
            <a:ext cx="4022968" cy="3167074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8F75281-6056-3515-200E-2F26B4EE9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54" y="1198133"/>
            <a:ext cx="4022969" cy="2302734"/>
          </a:xfrm>
          <a:prstGeom prst="rect">
            <a:avLst/>
          </a:prstGeom>
        </p:spPr>
      </p:pic>
      <p:pic>
        <p:nvPicPr>
          <p:cNvPr id="16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E1080717-2F28-E22D-FABC-7F73BF906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323" y="1199034"/>
            <a:ext cx="7276123" cy="438177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3D39D2C-E907-9DF2-9640-EE825E936A86}"/>
              </a:ext>
            </a:extLst>
          </p:cNvPr>
          <p:cNvSpPr/>
          <p:nvPr/>
        </p:nvSpPr>
        <p:spPr>
          <a:xfrm>
            <a:off x="426037" y="3584772"/>
            <a:ext cx="3946266" cy="31651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>
                <a:latin typeface="Arial"/>
                <a:cs typeface="Arial"/>
              </a:rPr>
              <a:t>호출 데이터</a:t>
            </a:r>
            <a:endParaRPr lang="ko-KR">
              <a:ea typeface="+mn-lt"/>
              <a:cs typeface="+mn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9B2E1F-2B8D-CFD7-8D02-736EC0DB4FFF}"/>
              </a:ext>
            </a:extLst>
          </p:cNvPr>
          <p:cNvSpPr/>
          <p:nvPr/>
        </p:nvSpPr>
        <p:spPr>
          <a:xfrm>
            <a:off x="4496385" y="1202009"/>
            <a:ext cx="7345028" cy="4374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Arial"/>
                <a:cs typeface="Arial"/>
              </a:rPr>
              <a:t>데이터 인코딩 및 상관계수 분석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13A6E7E-4905-2182-895F-67EB853F9791}"/>
              </a:ext>
            </a:extLst>
          </p:cNvPr>
          <p:cNvSpPr/>
          <p:nvPr/>
        </p:nvSpPr>
        <p:spPr>
          <a:xfrm>
            <a:off x="427095" y="1202009"/>
            <a:ext cx="3934171" cy="2294323"/>
          </a:xfrm>
          <a:prstGeom prst="rect">
            <a:avLst/>
          </a:prstGeom>
          <a:solidFill>
            <a:schemeClr val="accent4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>
                <a:latin typeface="Arial" panose="020B0604020202020204" pitchFamily="34" charset="0"/>
                <a:cs typeface="Arial" panose="020B0604020202020204" pitchFamily="34" charset="0"/>
              </a:rPr>
              <a:t>사용 라이브러리</a:t>
            </a:r>
            <a:endParaRPr lang="ko-K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5609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추천 기능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데이터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시각화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FFDC13E-A92E-0697-2C30-944F9E34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48" y="1775044"/>
            <a:ext cx="4659404" cy="4316442"/>
          </a:xfrm>
          <a:prstGeom prst="rect">
            <a:avLst/>
          </a:prstGeom>
        </p:spPr>
      </p:pic>
      <p:pic>
        <p:nvPicPr>
          <p:cNvPr id="10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37B56A6-7326-AB18-DC19-68D5AC78E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F195AA7-3EF2-E311-9421-AF30456CC4A4}"/>
              </a:ext>
            </a:extLst>
          </p:cNvPr>
          <p:cNvGrpSpPr/>
          <p:nvPr/>
        </p:nvGrpSpPr>
        <p:grpSpPr>
          <a:xfrm>
            <a:off x="2360839" y="6088224"/>
            <a:ext cx="2038350" cy="403028"/>
            <a:chOff x="2028825" y="5485953"/>
            <a:chExt cx="2038350" cy="40302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2CABFEC-1EA4-71DF-DF96-C663BA587228}"/>
                </a:ext>
              </a:extLst>
            </p:cNvPr>
            <p:cNvCxnSpPr>
              <a:cxnSpLocks/>
            </p:cNvCxnSpPr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2273A-35AF-5567-606B-596ABB3CEC4B}"/>
                </a:ext>
              </a:extLst>
            </p:cNvPr>
            <p:cNvSpPr txBox="1"/>
            <p:nvPr/>
          </p:nvSpPr>
          <p:spPr>
            <a:xfrm>
              <a:off x="2481982" y="5581204"/>
              <a:ext cx="1132041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>
                  <a:latin typeface="Arial"/>
                  <a:cs typeface="Arial"/>
                </a:rPr>
                <a:t>상위 키워드</a:t>
              </a:r>
            </a:p>
          </p:txBody>
        </p:sp>
      </p:grpSp>
      <p:pic>
        <p:nvPicPr>
          <p:cNvPr id="6" name="그림 12" descr="텍스트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D241656C-BE5E-CB95-0B49-5E915E847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631" y="1437726"/>
            <a:ext cx="6074507" cy="43147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45F6D2-A5D3-37A2-872D-4C91ACA3A175}"/>
              </a:ext>
            </a:extLst>
          </p:cNvPr>
          <p:cNvGrpSpPr/>
          <p:nvPr/>
        </p:nvGrpSpPr>
        <p:grpSpPr>
          <a:xfrm>
            <a:off x="7595082" y="6088225"/>
            <a:ext cx="2667718" cy="403028"/>
            <a:chOff x="1714145" y="5485953"/>
            <a:chExt cx="2667718" cy="403028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923ADEA-0061-C3C9-3060-78C157F5DF36}"/>
                </a:ext>
              </a:extLst>
            </p:cNvPr>
            <p:cNvCxnSpPr>
              <a:cxnSpLocks/>
            </p:cNvCxnSpPr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4C1108-0069-3E12-D540-AEC1835634A8}"/>
                </a:ext>
              </a:extLst>
            </p:cNvPr>
            <p:cNvSpPr txBox="1"/>
            <p:nvPr/>
          </p:nvSpPr>
          <p:spPr>
            <a:xfrm>
              <a:off x="1714145" y="5581204"/>
              <a:ext cx="266771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>
                  <a:latin typeface="Arial"/>
                  <a:cs typeface="Arial"/>
                </a:rPr>
                <a:t>키워드 데이터 상관계수 </a:t>
              </a:r>
              <a:r>
                <a:rPr lang="ko-KR" altLang="en-US" sz="1400" err="1">
                  <a:latin typeface="Arial"/>
                  <a:cs typeface="Arial"/>
                </a:rPr>
                <a:t>히트맵</a:t>
              </a:r>
              <a:endParaRPr lang="ko-KR" altLang="en-US" sz="140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7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>
            <a:extLst>
              <a:ext uri="{FF2B5EF4-FFF2-40B4-BE49-F238E27FC236}">
                <a16:creationId xmlns:a16="http://schemas.microsoft.com/office/drawing/2014/main" id="{09773AC6-92CB-5A2C-6135-BC300BCC8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324" y="1026924"/>
            <a:ext cx="7246814" cy="456969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추천 기능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데이터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시각화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AE97449-FA7D-111B-E6A6-3E5D43F50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AF2A4B-26E9-F5E4-8D8C-C851471AD34B}"/>
              </a:ext>
            </a:extLst>
          </p:cNvPr>
          <p:cNvGrpSpPr/>
          <p:nvPr/>
        </p:nvGrpSpPr>
        <p:grpSpPr>
          <a:xfrm>
            <a:off x="7108465" y="5599763"/>
            <a:ext cx="2488182" cy="403028"/>
            <a:chOff x="1803913" y="5485953"/>
            <a:chExt cx="2488182" cy="403028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EB5CF0B-0E8B-44D6-A022-95E9308DB5F1}"/>
                </a:ext>
              </a:extLst>
            </p:cNvPr>
            <p:cNvCxnSpPr>
              <a:cxnSpLocks/>
            </p:cNvCxnSpPr>
            <p:nvPr/>
          </p:nvCxnSpPr>
          <p:spPr>
            <a:xfrm>
              <a:off x="2028825" y="5485953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2A25FD-9189-3EB3-D4F1-6788EFC75579}"/>
                </a:ext>
              </a:extLst>
            </p:cNvPr>
            <p:cNvSpPr txBox="1"/>
            <p:nvPr/>
          </p:nvSpPr>
          <p:spPr>
            <a:xfrm>
              <a:off x="1803913" y="5581204"/>
              <a:ext cx="2488182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1400">
                  <a:latin typeface="Arial"/>
                  <a:cs typeface="Arial"/>
                </a:rPr>
                <a:t>장르 데이터 상관계수 </a:t>
              </a:r>
              <a:r>
                <a:rPr lang="ko-KR" altLang="en-US" sz="1400" err="1">
                  <a:latin typeface="Arial"/>
                  <a:cs typeface="Arial"/>
                </a:rPr>
                <a:t>히트맵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5ABC727-6E41-1C89-A072-FCF6D3A5B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29" y="1266825"/>
            <a:ext cx="4645025" cy="4333875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9E5D08-EDEC-3114-0D47-219680FCD36C}"/>
              </a:ext>
            </a:extLst>
          </p:cNvPr>
          <p:cNvGrpSpPr/>
          <p:nvPr/>
        </p:nvGrpSpPr>
        <p:grpSpPr>
          <a:xfrm>
            <a:off x="1823532" y="5599763"/>
            <a:ext cx="2038350" cy="403028"/>
            <a:chOff x="7939070" y="6088224"/>
            <a:chExt cx="2038350" cy="40302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DA54A8E-E601-CC6D-48F7-6D508CE7360A}"/>
                </a:ext>
              </a:extLst>
            </p:cNvPr>
            <p:cNvCxnSpPr>
              <a:cxnSpLocks/>
            </p:cNvCxnSpPr>
            <p:nvPr/>
          </p:nvCxnSpPr>
          <p:spPr>
            <a:xfrm>
              <a:off x="7939070" y="6088224"/>
              <a:ext cx="20383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F9F6F82F-019E-154F-F325-4E78531E4547}"/>
                </a:ext>
              </a:extLst>
            </p:cNvPr>
            <p:cNvSpPr txBox="1"/>
            <p:nvPr/>
          </p:nvSpPr>
          <p:spPr>
            <a:xfrm>
              <a:off x="8187845" y="6183475"/>
              <a:ext cx="1540806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>
                  <a:latin typeface="Arial"/>
                  <a:cs typeface="Arial"/>
                </a:rPr>
                <a:t>장르 데이터 비율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92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추천 기능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70591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추천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알고리즘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실행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0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AE97449-FA7D-111B-E6A6-3E5D43F50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5ED883A-6422-BFD3-BE74-D30EF664B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62" y="1383532"/>
            <a:ext cx="10734430" cy="2615780"/>
          </a:xfrm>
          <a:prstGeom prst="rect">
            <a:avLst/>
          </a:prstGeom>
        </p:spPr>
      </p:pic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DB4434A0-0D85-6ED5-C52E-D2382C29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22" y="4147934"/>
            <a:ext cx="10626970" cy="168828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3743A69-094C-0824-D1F1-5F680BD3D409}"/>
              </a:ext>
            </a:extLst>
          </p:cNvPr>
          <p:cNvSpPr/>
          <p:nvPr/>
        </p:nvSpPr>
        <p:spPr>
          <a:xfrm>
            <a:off x="800990" y="1495087"/>
            <a:ext cx="10725181" cy="24990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Arial"/>
                <a:cs typeface="Arial"/>
              </a:rPr>
              <a:t>데이터 별 연계도에 기반하여 추천 키워드 조합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C3DACC-A6FD-E8A6-68C2-99E90DD5FCD5}"/>
              </a:ext>
            </a:extLst>
          </p:cNvPr>
          <p:cNvSpPr/>
          <p:nvPr/>
        </p:nvSpPr>
        <p:spPr>
          <a:xfrm>
            <a:off x="766866" y="4149526"/>
            <a:ext cx="10725181" cy="2294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latin typeface="Arial"/>
                <a:cs typeface="Arial"/>
              </a:rPr>
              <a:t>단일 키워드와 다중 키워드 </a:t>
            </a:r>
            <a:r>
              <a:rPr lang="ko-KR" altLang="en-US" err="1">
                <a:latin typeface="Arial"/>
                <a:cs typeface="Arial"/>
              </a:rPr>
              <a:t>json</a:t>
            </a:r>
            <a:r>
              <a:rPr lang="ko-KR" altLang="en-US">
                <a:latin typeface="Arial"/>
                <a:cs typeface="Arial"/>
              </a:rPr>
              <a:t> 양식으로 리턴 후 </a:t>
            </a:r>
            <a:r>
              <a:rPr lang="ko-KR" altLang="en-US" err="1">
                <a:latin typeface="Arial"/>
                <a:cs typeface="Arial"/>
              </a:rPr>
              <a:t>DB에</a:t>
            </a:r>
            <a:r>
              <a:rPr lang="ko-KR" altLang="en-US">
                <a:latin typeface="Arial"/>
                <a:cs typeface="Arial"/>
              </a:rPr>
              <a:t> 저장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75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>
                <a:solidFill>
                  <a:schemeClr val="bg1"/>
                </a:solidFill>
              </a:rPr>
              <a:t>영화 추천 기능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5391219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Spinner lib 을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이용한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카드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오픈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,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카드를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누르면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취향에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맞는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시청하지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않은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영화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추천</a:t>
            </a:r>
            <a:endParaRPr lang="en-US" altLang="ko-KR" sz="110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663D69A4-84ED-9941-A6CF-13CDFA6D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841" y="1075163"/>
            <a:ext cx="8693522" cy="5492086"/>
          </a:xfrm>
          <a:prstGeom prst="rect">
            <a:avLst/>
          </a:prstGeom>
        </p:spPr>
      </p:pic>
      <p:pic>
        <p:nvPicPr>
          <p:cNvPr id="9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2C32C7A9-DE41-8EC2-15E6-ECD57E1A8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067FDCE-A068-617C-DB82-B547442CB64F}"/>
              </a:ext>
            </a:extLst>
          </p:cNvPr>
          <p:cNvGrpSpPr/>
          <p:nvPr/>
        </p:nvGrpSpPr>
        <p:grpSpPr>
          <a:xfrm>
            <a:off x="1815227" y="2699688"/>
            <a:ext cx="8484930" cy="3431593"/>
            <a:chOff x="1815227" y="2699688"/>
            <a:chExt cx="8484930" cy="34315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E15250-3655-44E3-02A1-DB423D0FD214}"/>
                </a:ext>
              </a:extLst>
            </p:cNvPr>
            <p:cNvSpPr/>
            <p:nvPr/>
          </p:nvSpPr>
          <p:spPr>
            <a:xfrm>
              <a:off x="1815227" y="2761472"/>
              <a:ext cx="2471309" cy="336980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D5C23AB-6FDE-DF84-18FA-B3D0A9CB86D6}"/>
                </a:ext>
              </a:extLst>
            </p:cNvPr>
            <p:cNvSpPr/>
            <p:nvPr/>
          </p:nvSpPr>
          <p:spPr>
            <a:xfrm>
              <a:off x="4801443" y="2761472"/>
              <a:ext cx="2471309" cy="336980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97E9B15-CE55-A4F6-BDCB-105CDBEB2C16}"/>
                </a:ext>
              </a:extLst>
            </p:cNvPr>
            <p:cNvSpPr/>
            <p:nvPr/>
          </p:nvSpPr>
          <p:spPr>
            <a:xfrm>
              <a:off x="7828848" y="2699688"/>
              <a:ext cx="2471309" cy="336980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42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</a:rPr>
              <a:t>프로젝트 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76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</a:rPr>
              <a:t>진행 프로세스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3,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346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</a:rPr>
              <a:t>개발 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0" y="3783879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6B461-2BF0-49E8-80AF-88B7BF9003C7}"/>
              </a:ext>
            </a:extLst>
          </p:cNvPr>
          <p:cNvCxnSpPr/>
          <p:nvPr/>
        </p:nvCxnSpPr>
        <p:spPr>
          <a:xfrm flipV="1">
            <a:off x="1860351" y="3767229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62C426E-5F9D-414B-B8F5-8B68D2CCA11D}"/>
              </a:ext>
            </a:extLst>
          </p:cNvPr>
          <p:cNvCxnSpPr/>
          <p:nvPr/>
        </p:nvCxnSpPr>
        <p:spPr>
          <a:xfrm flipV="1">
            <a:off x="3069175" y="2291966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02ECF3A-674D-426D-95BD-1664CF126A35}"/>
              </a:ext>
            </a:extLst>
          </p:cNvPr>
          <p:cNvCxnSpPr/>
          <p:nvPr/>
        </p:nvCxnSpPr>
        <p:spPr>
          <a:xfrm flipV="1">
            <a:off x="4565159" y="3775130"/>
            <a:ext cx="0" cy="75882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DF7C036-1A2D-4CC4-AED1-925118443E4A}"/>
              </a:ext>
            </a:extLst>
          </p:cNvPr>
          <p:cNvCxnSpPr>
            <a:cxnSpLocks/>
          </p:cNvCxnSpPr>
          <p:nvPr/>
        </p:nvCxnSpPr>
        <p:spPr>
          <a:xfrm flipV="1">
            <a:off x="5688682" y="2291966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7F050A3-B1A2-4DB3-A1A3-B9E921B0AD77}"/>
              </a:ext>
            </a:extLst>
          </p:cNvPr>
          <p:cNvSpPr txBox="1"/>
          <p:nvPr/>
        </p:nvSpPr>
        <p:spPr>
          <a:xfrm>
            <a:off x="5777582" y="227140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11/21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ADCD0C-D242-4BB0-9A87-DD8094D014E2}"/>
              </a:ext>
            </a:extLst>
          </p:cNvPr>
          <p:cNvSpPr txBox="1"/>
          <p:nvPr/>
        </p:nvSpPr>
        <p:spPr>
          <a:xfrm>
            <a:off x="4590559" y="4177730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11/20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476B2-248F-4D7B-A636-2BB3D8571FBB}"/>
              </a:ext>
            </a:extLst>
          </p:cNvPr>
          <p:cNvSpPr txBox="1"/>
          <p:nvPr/>
        </p:nvSpPr>
        <p:spPr>
          <a:xfrm>
            <a:off x="3158076" y="227140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11/18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FFF520F-77CA-491B-BC22-0DAB47F25730}"/>
              </a:ext>
            </a:extLst>
          </p:cNvPr>
          <p:cNvSpPr txBox="1"/>
          <p:nvPr/>
        </p:nvSpPr>
        <p:spPr>
          <a:xfrm>
            <a:off x="1885751" y="4164619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11/17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24269" y="227140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11/16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71B69C-C781-4C6E-B92E-576040C73780}"/>
              </a:ext>
            </a:extLst>
          </p:cNvPr>
          <p:cNvSpPr txBox="1"/>
          <p:nvPr/>
        </p:nvSpPr>
        <p:spPr>
          <a:xfrm>
            <a:off x="1906357" y="4647555"/>
            <a:ext cx="116730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조회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CCF10FA-DC3D-4014-BCEC-7D25C1D553B6}"/>
              </a:ext>
            </a:extLst>
          </p:cNvPr>
          <p:cNvCxnSpPr/>
          <p:nvPr/>
        </p:nvCxnSpPr>
        <p:spPr>
          <a:xfrm flipV="1">
            <a:off x="7268487" y="3775129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C3E2A4A-EEDA-440A-A9F9-A247142E1DAA}"/>
              </a:ext>
            </a:extLst>
          </p:cNvPr>
          <p:cNvCxnSpPr/>
          <p:nvPr/>
        </p:nvCxnSpPr>
        <p:spPr>
          <a:xfrm flipV="1">
            <a:off x="8624073" y="2291966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E811CA-2400-4F5F-A3FA-2F9B41B3C85D}"/>
              </a:ext>
            </a:extLst>
          </p:cNvPr>
          <p:cNvSpPr txBox="1"/>
          <p:nvPr/>
        </p:nvSpPr>
        <p:spPr>
          <a:xfrm>
            <a:off x="8687573" y="2271402"/>
            <a:ext cx="849913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11/23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0C2914-FF8C-4222-A5CF-5A580DFFB242}"/>
              </a:ext>
            </a:extLst>
          </p:cNvPr>
          <p:cNvSpPr txBox="1"/>
          <p:nvPr/>
        </p:nvSpPr>
        <p:spPr>
          <a:xfrm>
            <a:off x="7293887" y="4152259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11/22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609969" y="2291966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A49159B-49B7-40DC-83FE-B361097CF91D}"/>
              </a:ext>
            </a:extLst>
          </p:cNvPr>
          <p:cNvCxnSpPr/>
          <p:nvPr/>
        </p:nvCxnSpPr>
        <p:spPr>
          <a:xfrm flipV="1">
            <a:off x="9975044" y="3768699"/>
            <a:ext cx="0" cy="7199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DDA8CC-B139-49BD-8265-0CD23AC150C1}"/>
              </a:ext>
            </a:extLst>
          </p:cNvPr>
          <p:cNvSpPr txBox="1"/>
          <p:nvPr/>
        </p:nvSpPr>
        <p:spPr>
          <a:xfrm>
            <a:off x="10000444" y="4145829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11/24</a:t>
            </a:r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AA8915D-85C9-4145-A45F-5E3793FEA87C}"/>
              </a:ext>
            </a:extLst>
          </p:cNvPr>
          <p:cNvSpPr txBox="1"/>
          <p:nvPr/>
        </p:nvSpPr>
        <p:spPr>
          <a:xfrm>
            <a:off x="1889162" y="4969535"/>
            <a:ext cx="25939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TMDB 영화 데이터 저장</a:t>
            </a:r>
          </a:p>
          <a:p>
            <a:pPr algn="just"/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Movie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관련 데이터베이스 생성</a:t>
            </a:r>
          </a:p>
          <a:p>
            <a:pPr algn="just"/>
            <a:r>
              <a:rPr lang="ko-KR" altLang="en-US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메인페이지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제작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8117778-F5C7-4B09-8A30-511E45B49B6E}"/>
              </a:ext>
            </a:extLst>
          </p:cNvPr>
          <p:cNvSpPr txBox="1"/>
          <p:nvPr/>
        </p:nvSpPr>
        <p:spPr>
          <a:xfrm>
            <a:off x="7285682" y="4669330"/>
            <a:ext cx="9813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기능 구현</a:t>
            </a:r>
          </a:p>
          <a:p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E33989B-1BE0-49F1-9D8B-1712C39B02E1}"/>
              </a:ext>
            </a:extLst>
          </p:cNvPr>
          <p:cNvSpPr txBox="1"/>
          <p:nvPr/>
        </p:nvSpPr>
        <p:spPr>
          <a:xfrm>
            <a:off x="7268487" y="5010728"/>
            <a:ext cx="20523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알고리즘-유저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검색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</a:p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FF8DD1C-32AA-42C4-8D6A-AF9EDA8F9AF2}"/>
              </a:ext>
            </a:extLst>
          </p:cNvPr>
          <p:cNvSpPr txBox="1"/>
          <p:nvPr/>
        </p:nvSpPr>
        <p:spPr>
          <a:xfrm>
            <a:off x="4695102" y="4680927"/>
            <a:ext cx="9813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기능 구현</a:t>
            </a:r>
          </a:p>
          <a:p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700999E-438E-4720-B3DB-8E64AE2B91E5}"/>
              </a:ext>
            </a:extLst>
          </p:cNvPr>
          <p:cNvSpPr txBox="1"/>
          <p:nvPr/>
        </p:nvSpPr>
        <p:spPr>
          <a:xfrm>
            <a:off x="4677907" y="5022325"/>
            <a:ext cx="259398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댓글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CRUD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</a:p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디테일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평점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FE07F13-714C-4FCC-A223-C89DD6B29656}"/>
              </a:ext>
            </a:extLst>
          </p:cNvPr>
          <p:cNvSpPr txBox="1"/>
          <p:nvPr/>
        </p:nvSpPr>
        <p:spPr>
          <a:xfrm>
            <a:off x="10034834" y="4642827"/>
            <a:ext cx="135325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발표자료 정리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60E17CB-C2A0-4EB5-8811-2604F42F87C3}"/>
              </a:ext>
            </a:extLst>
          </p:cNvPr>
          <p:cNvSpPr txBox="1"/>
          <p:nvPr/>
        </p:nvSpPr>
        <p:spPr>
          <a:xfrm>
            <a:off x="10017639" y="4984225"/>
            <a:ext cx="205233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Read.me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</a:t>
            </a:r>
          </a:p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발표용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PPT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765C38-10E7-4ADC-B16D-27C3F1493C7B}"/>
              </a:ext>
            </a:extLst>
          </p:cNvPr>
          <p:cNvSpPr txBox="1"/>
          <p:nvPr/>
        </p:nvSpPr>
        <p:spPr>
          <a:xfrm>
            <a:off x="726372" y="2712100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회의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1453BD7-5308-4294-996D-C9879580DDB6}"/>
              </a:ext>
            </a:extLst>
          </p:cNvPr>
          <p:cNvSpPr txBox="1"/>
          <p:nvPr/>
        </p:nvSpPr>
        <p:spPr>
          <a:xfrm>
            <a:off x="709177" y="3053498"/>
            <a:ext cx="19539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ERD cloud,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figma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algn="just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사용하여 프로젝트 구상 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7E67FD-C454-4A8B-A87D-71AD01ADA394}"/>
              </a:ext>
            </a:extLst>
          </p:cNvPr>
          <p:cNvSpPr txBox="1"/>
          <p:nvPr/>
        </p:nvSpPr>
        <p:spPr>
          <a:xfrm>
            <a:off x="5773545" y="2644598"/>
            <a:ext cx="10935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기능 구현</a:t>
            </a:r>
          </a:p>
          <a:p>
            <a:endParaRPr lang="ko-KR" altLang="en-US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E95C818-1B84-43FA-886A-9A0E4A705F2A}"/>
              </a:ext>
            </a:extLst>
          </p:cNvPr>
          <p:cNvSpPr txBox="1"/>
          <p:nvPr/>
        </p:nvSpPr>
        <p:spPr>
          <a:xfrm>
            <a:off x="8704049" y="2712100"/>
            <a:ext cx="981359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spc="-15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 구현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D5878B-AA9E-4D75-AFDA-06FFC7B270B8}"/>
              </a:ext>
            </a:extLst>
          </p:cNvPr>
          <p:cNvSpPr txBox="1"/>
          <p:nvPr/>
        </p:nvSpPr>
        <p:spPr>
          <a:xfrm>
            <a:off x="8687573" y="3053498"/>
            <a:ext cx="18722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알고리즘-코드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 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작성</a:t>
            </a:r>
          </a:p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CEFC70-2C69-400D-AF63-FE4BC305D0A5}"/>
              </a:ext>
            </a:extLst>
          </p:cNvPr>
          <p:cNvSpPr txBox="1"/>
          <p:nvPr/>
        </p:nvSpPr>
        <p:spPr>
          <a:xfrm>
            <a:off x="3160292" y="2664233"/>
            <a:ext cx="98135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1600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기능 구현</a:t>
            </a:r>
          </a:p>
          <a:p>
            <a:endParaRPr lang="ko-KR" altLang="en-US" sz="1600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92345E-ADDA-498E-82EE-5B3678224732}"/>
              </a:ext>
            </a:extLst>
          </p:cNvPr>
          <p:cNvSpPr txBox="1"/>
          <p:nvPr/>
        </p:nvSpPr>
        <p:spPr>
          <a:xfrm>
            <a:off x="3153394" y="3005631"/>
            <a:ext cx="227316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User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데이터베이스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디테일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연동</a:t>
            </a:r>
          </a:p>
        </p:txBody>
      </p:sp>
      <p:pic>
        <p:nvPicPr>
          <p:cNvPr id="7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3BC29EC-92E2-B369-4156-EB799E447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8735A-D46B-4196-DD07-FCF7EEA574F6}"/>
              </a:ext>
            </a:extLst>
          </p:cNvPr>
          <p:cNvSpPr txBox="1"/>
          <p:nvPr/>
        </p:nvSpPr>
        <p:spPr>
          <a:xfrm>
            <a:off x="5847528" y="3053498"/>
            <a:ext cx="1953947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프로필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제작</a:t>
            </a:r>
          </a:p>
          <a:p>
            <a:pPr algn="just"/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좋아요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팔로우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4920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</a:rPr>
              <a:t>프로젝트 상세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16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DB3C97-01E5-462D-9F9A-AAF5CF8766BD}"/>
              </a:ext>
            </a:extLst>
          </p:cNvPr>
          <p:cNvSpPr txBox="1"/>
          <p:nvPr/>
        </p:nvSpPr>
        <p:spPr>
          <a:xfrm>
            <a:off x="875104" y="676096"/>
            <a:ext cx="184731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altLang="ko-KR" sz="110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4149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920861" y="6136654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BACK_END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4149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477088" y="6136654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FRONT_END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41496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341092" y="613665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TOOLS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24D2F62E-19BA-1A55-A6B2-DC55BE47B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42" y="1977807"/>
            <a:ext cx="2126875" cy="952561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127213D4-2227-F971-2C37-1CDAAEDC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636" y="3078252"/>
            <a:ext cx="1902758" cy="679083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DD5A86A1-235A-914A-843D-AFEB14B43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41" y="3710828"/>
            <a:ext cx="1062318" cy="1229286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D3B8955E-84A4-4426-05D2-50BBED27D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636" y="3951469"/>
            <a:ext cx="1902759" cy="916090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5B90C96-DC2C-441E-FDFB-2E71B9BD3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605" y="5020247"/>
            <a:ext cx="2339789" cy="896446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A97D1116-95AF-F5EF-4CA5-6812A90AF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3548" y="1978511"/>
            <a:ext cx="2059641" cy="1231303"/>
          </a:xfrm>
          <a:prstGeom prst="rect">
            <a:avLst/>
          </a:prstGeom>
        </p:spPr>
      </p:pic>
      <p:pic>
        <p:nvPicPr>
          <p:cNvPr id="12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C2B3971-3512-B90A-F3D4-A099C8F8F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4900" y="3348801"/>
            <a:ext cx="2743200" cy="810340"/>
          </a:xfrm>
          <a:prstGeom prst="rect">
            <a:avLst/>
          </a:prstGeom>
        </p:spPr>
      </p:pic>
      <p:pic>
        <p:nvPicPr>
          <p:cNvPr id="13" name="그림 1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81D8DC69-432B-63DB-BE88-B82F7D3920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6312" y="4537111"/>
            <a:ext cx="3090582" cy="1235190"/>
          </a:xfrm>
          <a:prstGeom prst="rect">
            <a:avLst/>
          </a:prstGeom>
        </p:spPr>
      </p:pic>
      <p:pic>
        <p:nvPicPr>
          <p:cNvPr id="14" name="그림 14">
            <a:extLst>
              <a:ext uri="{FF2B5EF4-FFF2-40B4-BE49-F238E27FC236}">
                <a16:creationId xmlns:a16="http://schemas.microsoft.com/office/drawing/2014/main" id="{BB9874C1-DD39-30C7-EE9C-78E9B4FBB8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4253" y="2078198"/>
            <a:ext cx="1835524" cy="1020722"/>
          </a:xfrm>
          <a:prstGeom prst="rect">
            <a:avLst/>
          </a:prstGeom>
        </p:spPr>
      </p:pic>
      <p:pic>
        <p:nvPicPr>
          <p:cNvPr id="15" name="그림 1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9716D06-138F-3354-919C-F865AFEFCD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5173" y="2200555"/>
            <a:ext cx="1044949" cy="1044949"/>
          </a:xfrm>
          <a:prstGeom prst="rect">
            <a:avLst/>
          </a:prstGeom>
        </p:spPr>
      </p:pic>
      <p:pic>
        <p:nvPicPr>
          <p:cNvPr id="16" name="그림 16">
            <a:extLst>
              <a:ext uri="{FF2B5EF4-FFF2-40B4-BE49-F238E27FC236}">
                <a16:creationId xmlns:a16="http://schemas.microsoft.com/office/drawing/2014/main" id="{2F147D83-3716-872C-9676-62B7211AA8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4253" y="3419802"/>
            <a:ext cx="2407025" cy="1161396"/>
          </a:xfrm>
          <a:prstGeom prst="rect">
            <a:avLst/>
          </a:prstGeom>
        </p:spPr>
      </p:pic>
      <p:pic>
        <p:nvPicPr>
          <p:cNvPr id="17" name="그림 17">
            <a:extLst>
              <a:ext uri="{FF2B5EF4-FFF2-40B4-BE49-F238E27FC236}">
                <a16:creationId xmlns:a16="http://schemas.microsoft.com/office/drawing/2014/main" id="{4FA5A51F-C566-4148-5CA9-9589344234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4694" y="4786984"/>
            <a:ext cx="1992407" cy="981974"/>
          </a:xfrm>
          <a:prstGeom prst="rect">
            <a:avLst/>
          </a:prstGeom>
        </p:spPr>
      </p:pic>
      <p:pic>
        <p:nvPicPr>
          <p:cNvPr id="19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215267F-B0E1-9D5A-1B7B-ED9495D079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4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팀원소개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3,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362750" y="1591853"/>
            <a:ext cx="2571924" cy="4333243"/>
            <a:chOff x="839881" y="1591853"/>
            <a:chExt cx="2571924" cy="433324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63C56D-44BF-4D21-99C0-A92F8AE7EA9B}"/>
                </a:ext>
              </a:extLst>
            </p:cNvPr>
            <p:cNvGrpSpPr/>
            <p:nvPr/>
          </p:nvGrpSpPr>
          <p:grpSpPr>
            <a:xfrm>
              <a:off x="1080220" y="5541147"/>
              <a:ext cx="2038350" cy="383949"/>
              <a:chOff x="2028825" y="5485953"/>
              <a:chExt cx="2038350" cy="383949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26C93B2-28CD-450E-926E-80DE67A2B29A}"/>
                  </a:ext>
                </a:extLst>
              </p:cNvPr>
              <p:cNvCxnSpPr/>
              <p:nvPr/>
            </p:nvCxnSpPr>
            <p:spPr>
              <a:xfrm>
                <a:off x="2028825" y="54859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4EDC6A-0FB7-4BD8-8BA0-9A3CA0735EA1}"/>
                  </a:ext>
                </a:extLst>
              </p:cNvPr>
              <p:cNvSpPr txBox="1"/>
              <p:nvPr/>
            </p:nvSpPr>
            <p:spPr>
              <a:xfrm>
                <a:off x="2353739" y="5562125"/>
                <a:ext cx="13885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>
                    <a:latin typeface="Arial" panose="020B0604020202020204" pitchFamily="34" charset="0"/>
                    <a:cs typeface="Arial" panose="020B0604020202020204" pitchFamily="34" charset="0"/>
                  </a:rPr>
                  <a:t>Front-End </a:t>
                </a:r>
                <a:r>
                  <a:rPr lang="ko-KR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담당</a:t>
                </a:r>
                <a:endParaRPr lang="en-US" altLang="ko-KR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7100B8-8C44-4182-BB3F-F98A768C7E16}"/>
                </a:ext>
              </a:extLst>
            </p:cNvPr>
            <p:cNvSpPr txBox="1"/>
            <p:nvPr/>
          </p:nvSpPr>
          <p:spPr>
            <a:xfrm flipH="1">
              <a:off x="923787" y="1591853"/>
              <a:ext cx="2488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김태영</a:t>
              </a:r>
              <a:r>
                <a:rPr lang="en-US" altLang="ko-KR" sz="2000" b="1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팀장</a:t>
              </a:r>
              <a:r>
                <a:rPr lang="en-US" altLang="ko-KR" sz="2000" b="1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B654C19-A88D-4260-A0B6-7D701D3722FB}"/>
                </a:ext>
              </a:extLst>
            </p:cNvPr>
            <p:cNvSpPr/>
            <p:nvPr/>
          </p:nvSpPr>
          <p:spPr>
            <a:xfrm>
              <a:off x="839881" y="2005321"/>
              <a:ext cx="2519028" cy="335870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297424" y="1591853"/>
            <a:ext cx="2531825" cy="4352322"/>
            <a:chOff x="6155890" y="1591853"/>
            <a:chExt cx="2531825" cy="43523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547FCB8-5648-4539-9ADE-5546ABE5ADD5}"/>
                </a:ext>
              </a:extLst>
            </p:cNvPr>
            <p:cNvGrpSpPr/>
            <p:nvPr/>
          </p:nvGrpSpPr>
          <p:grpSpPr>
            <a:xfrm>
              <a:off x="6409026" y="5541147"/>
              <a:ext cx="2038350" cy="403028"/>
              <a:chOff x="2028825" y="5485953"/>
              <a:chExt cx="2038350" cy="403028"/>
            </a:xfrm>
          </p:grpSpPr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6B9EB5B3-D70E-43D4-AFC6-8BF37F008866}"/>
                  </a:ext>
                </a:extLst>
              </p:cNvPr>
              <p:cNvCxnSpPr/>
              <p:nvPr/>
            </p:nvCxnSpPr>
            <p:spPr>
              <a:xfrm>
                <a:off x="2028825" y="54859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FA88A2-EC37-4EBE-A526-0B8FFA3286D8}"/>
                  </a:ext>
                </a:extLst>
              </p:cNvPr>
              <p:cNvSpPr txBox="1"/>
              <p:nvPr/>
            </p:nvSpPr>
            <p:spPr>
              <a:xfrm>
                <a:off x="2362558" y="5581204"/>
                <a:ext cx="1370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>
                    <a:latin typeface="Arial" panose="020B0604020202020204" pitchFamily="34" charset="0"/>
                    <a:cs typeface="Arial" panose="020B0604020202020204" pitchFamily="34" charset="0"/>
                  </a:rPr>
                  <a:t>Back-End </a:t>
                </a:r>
                <a:r>
                  <a:rPr lang="ko-KR" altLang="en-US" sz="1400">
                    <a:latin typeface="Arial" panose="020B0604020202020204" pitchFamily="34" charset="0"/>
                    <a:cs typeface="Arial" panose="020B0604020202020204" pitchFamily="34" charset="0"/>
                  </a:rPr>
                  <a:t>담당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C0C3CA-3232-4C91-8F8E-5636A51CC28A}"/>
                </a:ext>
              </a:extLst>
            </p:cNvPr>
            <p:cNvSpPr txBox="1"/>
            <p:nvPr/>
          </p:nvSpPr>
          <p:spPr>
            <a:xfrm flipH="1">
              <a:off x="6155890" y="1591853"/>
              <a:ext cx="20715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최선호</a:t>
              </a:r>
              <a:r>
                <a:rPr lang="en-US" altLang="ko-KR" sz="2000" b="1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ko-KR" alt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팀원</a:t>
              </a:r>
              <a:r>
                <a:rPr lang="en-US" altLang="ko-KR" sz="2000" b="1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ko-KR" altLang="en-US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4C5DABC-6DB6-478C-AE19-1CFA204533A6}"/>
                </a:ext>
              </a:extLst>
            </p:cNvPr>
            <p:cNvSpPr/>
            <p:nvPr/>
          </p:nvSpPr>
          <p:spPr>
            <a:xfrm>
              <a:off x="6168687" y="2005321"/>
              <a:ext cx="2519028" cy="3358703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804A78D-366C-79D2-4F21-06C8C5C90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04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31F52C-3525-41AE-80DF-3FDB97C7BB55}"/>
              </a:ext>
            </a:extLst>
          </p:cNvPr>
          <p:cNvSpPr txBox="1"/>
          <p:nvPr/>
        </p:nvSpPr>
        <p:spPr>
          <a:xfrm>
            <a:off x="4817444" y="3075057"/>
            <a:ext cx="255711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4000" spc="-300" err="1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57737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39974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</a:rPr>
              <a:t>FIGMA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1,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47187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Figma를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이용한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목업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67914548-FA27-640E-2126-307B619D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56" y="1084547"/>
            <a:ext cx="8220866" cy="5495731"/>
          </a:xfrm>
          <a:prstGeom prst="rect">
            <a:avLst/>
          </a:prstGeom>
        </p:spPr>
      </p:pic>
      <p:pic>
        <p:nvPicPr>
          <p:cNvPr id="18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6B37505-F57A-1AC2-AB7B-303A6BCE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45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87743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3600" spc="-300" err="1">
                <a:solidFill>
                  <a:schemeClr val="bg1"/>
                </a:solidFill>
              </a:rPr>
              <a:t>컴포넌트</a:t>
            </a:r>
            <a:endParaRPr lang="ko-KR" altLang="en-US" sz="3600" spc="-300" err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853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104790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컴포넌트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구조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endParaRPr lang="en-US" altLang="ko-KR" sz="110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9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B465678-FD97-A8DC-8B72-CA600588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22BBD33B-7A45-EF85-33FA-A4128865B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23" y="1092400"/>
            <a:ext cx="8419123" cy="54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7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>
                <a:solidFill>
                  <a:schemeClr val="bg1"/>
                </a:solidFill>
              </a:rPr>
              <a:t>ERD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3,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42085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ERD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cloud를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이용한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E-R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다이어그램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1B23C382-E62D-634C-0848-CCBB3FB12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82" y="1087779"/>
            <a:ext cx="8226037" cy="5488689"/>
          </a:xfrm>
          <a:prstGeom prst="rect">
            <a:avLst/>
          </a:prstGeom>
        </p:spPr>
      </p:pic>
      <p:pic>
        <p:nvPicPr>
          <p:cNvPr id="9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B465678-FD97-A8DC-8B72-CA600588B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0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 err="1">
                <a:solidFill>
                  <a:schemeClr val="bg1"/>
                </a:solidFill>
              </a:rPr>
              <a:t>메인페이지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66290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데이터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호출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 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시간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고려하여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로딩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창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구현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pic>
        <p:nvPicPr>
          <p:cNvPr id="13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6BC85A5-80A5-DDFA-95A9-DF8A2BCA1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pic>
        <p:nvPicPr>
          <p:cNvPr id="6" name="그림 6" descr="텍스트, 흐린이(가) 표시된 사진&#10;&#10;자동 생성된 설명">
            <a:extLst>
              <a:ext uri="{FF2B5EF4-FFF2-40B4-BE49-F238E27FC236}">
                <a16:creationId xmlns:a16="http://schemas.microsoft.com/office/drawing/2014/main" id="{593DE494-879E-7A87-E195-C9D34895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07" y="1081680"/>
            <a:ext cx="10558584" cy="52905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5C18DE-C70C-771A-72D1-5E776E11866F}"/>
              </a:ext>
            </a:extLst>
          </p:cNvPr>
          <p:cNvSpPr/>
          <p:nvPr/>
        </p:nvSpPr>
        <p:spPr>
          <a:xfrm>
            <a:off x="4250405" y="2857580"/>
            <a:ext cx="3678207" cy="17375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92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 err="1">
                <a:solidFill>
                  <a:schemeClr val="bg1"/>
                </a:solidFill>
              </a:rPr>
              <a:t>메인페이지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122697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Iframe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태그를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이용한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영상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출력</a:t>
            </a:r>
            <a:endParaRPr lang="en-US" altLang="ko-KR" sz="1100" err="1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E2DA3B-4D67-8826-8C4C-1251B998B0C9}"/>
              </a:ext>
            </a:extLst>
          </p:cNvPr>
          <p:cNvSpPr/>
          <p:nvPr/>
        </p:nvSpPr>
        <p:spPr>
          <a:xfrm>
            <a:off x="5079999" y="2894134"/>
            <a:ext cx="5490306" cy="253023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31E0367E-888D-57AE-74F9-92376CC8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13" y="1086224"/>
            <a:ext cx="9152964" cy="4495053"/>
          </a:xfrm>
          <a:prstGeom prst="rect">
            <a:avLst/>
          </a:prstGeom>
        </p:spPr>
      </p:pic>
      <p:pic>
        <p:nvPicPr>
          <p:cNvPr id="13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6BC85A5-80A5-DDFA-95A9-DF8A2BCA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AF89BB-2926-33A0-7779-C457098944B3}"/>
              </a:ext>
            </a:extLst>
          </p:cNvPr>
          <p:cNvSpPr/>
          <p:nvPr/>
        </p:nvSpPr>
        <p:spPr>
          <a:xfrm>
            <a:off x="5295713" y="2730580"/>
            <a:ext cx="5241283" cy="240186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50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33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err="1">
                <a:solidFill>
                  <a:schemeClr val="bg1"/>
                </a:solidFill>
              </a:rPr>
              <a:t>기술설명</a:t>
            </a:r>
            <a:r>
              <a:rPr lang="en-US" altLang="ko-KR" sz="3600" spc="-300">
                <a:solidFill>
                  <a:schemeClr val="bg1"/>
                </a:solidFill>
              </a:rPr>
              <a:t>(</a:t>
            </a:r>
            <a:r>
              <a:rPr lang="ko-KR" altLang="en-US" sz="3600" spc="-300" err="1">
                <a:solidFill>
                  <a:schemeClr val="bg1"/>
                </a:solidFill>
              </a:rPr>
              <a:t>메인페이지</a:t>
            </a:r>
            <a:r>
              <a:rPr lang="en-US" altLang="ko-KR" sz="3600" spc="-300">
                <a:solidFill>
                  <a:schemeClr val="bg1"/>
                </a:solidFill>
              </a:rPr>
              <a:t>)</a:t>
            </a:r>
            <a:endParaRPr lang="ko-KR" altLang="en-US" sz="3600" spc="-3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Part 4, 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484976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미디어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쿼리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사용하여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반응형</a:t>
            </a:r>
            <a:r>
              <a:rPr lang="en-US" altLang="ko-KR" sz="1100">
                <a:solidFill>
                  <a:schemeClr val="bg1"/>
                </a:solidFill>
                <a:latin typeface="Arial Nova Light"/>
              </a:rPr>
              <a:t> 웹 </a:t>
            </a:r>
            <a:r>
              <a:rPr lang="en-US" altLang="ko-KR" sz="1100" err="1">
                <a:solidFill>
                  <a:schemeClr val="bg1"/>
                </a:solidFill>
                <a:latin typeface="Arial Nova Light"/>
              </a:rPr>
              <a:t>제작</a:t>
            </a:r>
            <a:endParaRPr lang="en-US" altLang="ko-KR" sz="1100">
              <a:solidFill>
                <a:schemeClr val="bg1"/>
              </a:solidFill>
              <a:latin typeface="Arial Nova Light"/>
            </a:endParaRPr>
          </a:p>
        </p:txBody>
      </p:sp>
      <p:pic>
        <p:nvPicPr>
          <p:cNvPr id="15" name="그림 5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255BA21-E35B-C6C1-2ABB-63D40A2F0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068" y="109690"/>
            <a:ext cx="2321011" cy="86280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C7BC944C-D32B-389E-B282-784F8DC74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92" y="1463711"/>
            <a:ext cx="4433276" cy="4956347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6D2631A2-4A8B-CF69-C084-C313C2035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476" y="1459097"/>
            <a:ext cx="7051430" cy="4946036"/>
          </a:xfrm>
          <a:prstGeom prst="rect">
            <a:avLst/>
          </a:prstGeom>
        </p:spPr>
      </p:pic>
      <p:pic>
        <p:nvPicPr>
          <p:cNvPr id="10" name="그림 12" descr="텍스트, 다른, 묶음, 여러개이(가) 표시된 사진&#10;&#10;자동 생성된 설명">
            <a:extLst>
              <a:ext uri="{FF2B5EF4-FFF2-40B4-BE49-F238E27FC236}">
                <a16:creationId xmlns:a16="http://schemas.microsoft.com/office/drawing/2014/main" id="{99D0D4C2-1F91-30D9-9BDB-8E5CE175E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92" y="1464138"/>
            <a:ext cx="11691815" cy="51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24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33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revision>2</cp:revision>
  <dcterms:created xsi:type="dcterms:W3CDTF">2020-09-07T02:34:06Z</dcterms:created>
  <dcterms:modified xsi:type="dcterms:W3CDTF">2022-11-24T18:44:24Z</dcterms:modified>
</cp:coreProperties>
</file>